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73" r:id="rId4"/>
    <p:sldId id="276" r:id="rId5"/>
    <p:sldId id="274" r:id="rId6"/>
    <p:sldId id="257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5" r:id="rId19"/>
    <p:sldId id="277" r:id="rId20"/>
    <p:sldId id="278" r:id="rId21"/>
    <p:sldId id="279" r:id="rId22"/>
    <p:sldId id="280" r:id="rId23"/>
    <p:sldId id="284" r:id="rId24"/>
    <p:sldId id="281" r:id="rId25"/>
    <p:sldId id="282" r:id="rId26"/>
    <p:sldId id="283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59" r:id="rId3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94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A37E3-4841-42A2-9BC8-25E3433245B2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AE136-6C50-419E-9E1B-6352BEB1D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566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A37E3-4841-42A2-9BC8-25E3433245B2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AE136-6C50-419E-9E1B-6352BEB1D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430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A37E3-4841-42A2-9BC8-25E3433245B2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AE136-6C50-419E-9E1B-6352BEB1D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695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A37E3-4841-42A2-9BC8-25E3433245B2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AE136-6C50-419E-9E1B-6352BEB1D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556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A37E3-4841-42A2-9BC8-25E3433245B2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AE136-6C50-419E-9E1B-6352BEB1D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265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A37E3-4841-42A2-9BC8-25E3433245B2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AE136-6C50-419E-9E1B-6352BEB1D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407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A37E3-4841-42A2-9BC8-25E3433245B2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AE136-6C50-419E-9E1B-6352BEB1D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708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A37E3-4841-42A2-9BC8-25E3433245B2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AE136-6C50-419E-9E1B-6352BEB1D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042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A37E3-4841-42A2-9BC8-25E3433245B2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AE136-6C50-419E-9E1B-6352BEB1D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091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A37E3-4841-42A2-9BC8-25E3433245B2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AE136-6C50-419E-9E1B-6352BEB1D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566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A37E3-4841-42A2-9BC8-25E3433245B2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AE136-6C50-419E-9E1B-6352BEB1D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057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A37E3-4841-42A2-9BC8-25E3433245B2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AE136-6C50-419E-9E1B-6352BEB1D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341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jfr.uams.edu/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jfr.uams.edu/" TargetMode="Externa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989667"/>
            <a:ext cx="9144000" cy="1828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05946" y="1989667"/>
            <a:ext cx="87156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JFR Faculty Hire Business Plan Template </a:t>
            </a: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Training v17.03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56933" y="4030133"/>
            <a:ext cx="3928534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April 8, 2015</a:t>
            </a:r>
          </a:p>
          <a:p>
            <a:pPr algn="ctr"/>
            <a:endParaRPr lang="en-US" dirty="0"/>
          </a:p>
          <a:p>
            <a:pPr algn="ctr"/>
            <a:r>
              <a:rPr lang="en-US" i="1" dirty="0" smtClean="0"/>
              <a:t>Prepared by Richard M. Nuttall</a:t>
            </a:r>
          </a:p>
          <a:p>
            <a:pPr algn="ctr"/>
            <a:r>
              <a:rPr lang="en-US" i="1" dirty="0" smtClean="0"/>
              <a:t>Associate Dean of Finance</a:t>
            </a:r>
            <a:endParaRPr lang="en-US" i="1" dirty="0"/>
          </a:p>
        </p:txBody>
      </p:sp>
      <p:sp>
        <p:nvSpPr>
          <p:cNvPr id="4" name="TextBox 3"/>
          <p:cNvSpPr txBox="1"/>
          <p:nvPr/>
        </p:nvSpPr>
        <p:spPr>
          <a:xfrm>
            <a:off x="2421467" y="668867"/>
            <a:ext cx="41994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/>
              <a:t>UAMS</a:t>
            </a:r>
            <a:endParaRPr lang="en-US" sz="3600" dirty="0"/>
          </a:p>
          <a:p>
            <a:pPr algn="ctr"/>
            <a:r>
              <a:rPr lang="en-US" sz="3600" b="1" dirty="0" smtClean="0"/>
              <a:t>College of Medicine</a:t>
            </a:r>
          </a:p>
        </p:txBody>
      </p:sp>
    </p:spTree>
    <p:extLst>
      <p:ext uri="{BB962C8B-B14F-4D97-AF65-F5344CB8AC3E}">
        <p14:creationId xmlns:p14="http://schemas.microsoft.com/office/powerpoint/2010/main" val="103720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152" y="2258248"/>
            <a:ext cx="8680067" cy="30012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66561" y="5601985"/>
            <a:ext cx="2622583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</a:rPr>
              <a:t>This section is a summary of the assigned FTE</a:t>
            </a:r>
            <a:endParaRPr lang="en-US" sz="1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254240" y="5063376"/>
            <a:ext cx="1735979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</a:rPr>
              <a:t>Helps to ensure you have assigned the full FTE</a:t>
            </a:r>
            <a:endParaRPr lang="en-US" sz="1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50334" y="829736"/>
            <a:ext cx="8593666" cy="931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50334" y="121859"/>
            <a:ext cx="81084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Assignment Tab</a:t>
            </a:r>
            <a:endParaRPr lang="en-US" sz="4000" dirty="0"/>
          </a:p>
        </p:txBody>
      </p:sp>
      <p:sp>
        <p:nvSpPr>
          <p:cNvPr id="25" name="TextBox 24"/>
          <p:cNvSpPr txBox="1"/>
          <p:nvPr/>
        </p:nvSpPr>
        <p:spPr>
          <a:xfrm>
            <a:off x="550334" y="1175060"/>
            <a:ext cx="2877940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</a:rPr>
              <a:t>If desired, you can itemize each clinical assignment and itemize revenue from each assignment</a:t>
            </a:r>
            <a:endParaRPr lang="en-US" sz="1600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26" name="Straight Arrow Connector 25"/>
          <p:cNvCxnSpPr>
            <a:stCxn id="25" idx="2"/>
          </p:cNvCxnSpPr>
          <p:nvPr/>
        </p:nvCxnSpPr>
        <p:spPr>
          <a:xfrm>
            <a:off x="1989304" y="2006057"/>
            <a:ext cx="388136" cy="12130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ight Brace 12"/>
          <p:cNvSpPr/>
          <p:nvPr/>
        </p:nvSpPr>
        <p:spPr>
          <a:xfrm rot="5400000">
            <a:off x="2808129" y="2791625"/>
            <a:ext cx="339449" cy="506935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ight Brace 39"/>
          <p:cNvSpPr/>
          <p:nvPr/>
        </p:nvSpPr>
        <p:spPr>
          <a:xfrm rot="5400000">
            <a:off x="8121526" y="4122626"/>
            <a:ext cx="339449" cy="139793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954959" y="288225"/>
            <a:ext cx="1703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…continued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632201" y="1175060"/>
            <a:ext cx="5358018" cy="107721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</a:rPr>
              <a:t>As you add expense to grants, contracts, foundation, gifts, Dean’s Commitments and Budget, the business plan will auto generate calculate the needed revenue in the </a:t>
            </a:r>
            <a:r>
              <a:rPr lang="en-US" sz="1600" dirty="0" err="1" smtClean="0">
                <a:solidFill>
                  <a:schemeClr val="accent5">
                    <a:lumMod val="75000"/>
                  </a:schemeClr>
                </a:solidFill>
              </a:rPr>
              <a:t>proforma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</a:rPr>
              <a:t>.  Clinical revenues will have to be added separately. </a:t>
            </a:r>
            <a:endParaRPr lang="en-US" sz="16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513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25" grpId="0" animBg="1"/>
      <p:bldP spid="13" grpId="0" animBg="1"/>
      <p:bldP spid="4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137" y="2258248"/>
            <a:ext cx="8363659" cy="328760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4427" y="5627384"/>
            <a:ext cx="3557372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</a:rPr>
              <a:t>This section is for common costs.  This is to help ensure we capture these common costs for all faculty</a:t>
            </a:r>
            <a:endParaRPr lang="en-US" sz="1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50334" y="829736"/>
            <a:ext cx="8593666" cy="931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50334" y="121859"/>
            <a:ext cx="81084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Other Expense Tab</a:t>
            </a:r>
            <a:endParaRPr lang="en-US" sz="4000" dirty="0"/>
          </a:p>
        </p:txBody>
      </p:sp>
      <p:sp>
        <p:nvSpPr>
          <p:cNvPr id="25" name="TextBox 24"/>
          <p:cNvSpPr txBox="1"/>
          <p:nvPr/>
        </p:nvSpPr>
        <p:spPr>
          <a:xfrm>
            <a:off x="550334" y="1175060"/>
            <a:ext cx="2877940" cy="107721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</a:rPr>
              <a:t>Outline any space needs.  Caution, if yes is entered here, this may hold up the </a:t>
            </a:r>
            <a:r>
              <a:rPr lang="en-US" sz="1600" dirty="0" err="1" smtClean="0">
                <a:solidFill>
                  <a:schemeClr val="accent5">
                    <a:lumMod val="75000"/>
                  </a:schemeClr>
                </a:solidFill>
              </a:rPr>
              <a:t>JFR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</a:rPr>
              <a:t> process until the space need is resolved.</a:t>
            </a:r>
            <a:endParaRPr lang="en-US" sz="1600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26" name="Straight Arrow Connector 25"/>
          <p:cNvCxnSpPr>
            <a:stCxn id="25" idx="2"/>
          </p:cNvCxnSpPr>
          <p:nvPr/>
        </p:nvCxnSpPr>
        <p:spPr>
          <a:xfrm>
            <a:off x="1989304" y="2252278"/>
            <a:ext cx="388136" cy="9668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3" idx="0"/>
          </p:cNvCxnSpPr>
          <p:nvPr/>
        </p:nvCxnSpPr>
        <p:spPr>
          <a:xfrm flipH="1" flipV="1">
            <a:off x="1303867" y="4055534"/>
            <a:ext cx="1159246" cy="15718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731494" y="5864451"/>
            <a:ext cx="3927302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</a:rPr>
              <a:t>These costs will auto populate depending on the “new/replacement” selection.  These can be adjusted to align with expected costs.</a:t>
            </a:r>
            <a:endParaRPr lang="en-US" sz="1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7" name="Right Brace 16"/>
          <p:cNvSpPr/>
          <p:nvPr/>
        </p:nvSpPr>
        <p:spPr>
          <a:xfrm rot="5400000">
            <a:off x="6826673" y="3991566"/>
            <a:ext cx="339449" cy="332479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091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5" grpId="0" animBg="1"/>
      <p:bldP spid="16" grpId="0" animBg="1"/>
      <p:bldP spid="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3232" y="2075517"/>
            <a:ext cx="6942666" cy="33155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3231" y="5627384"/>
            <a:ext cx="3464169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</a:rPr>
              <a:t>This section is for overhead costs.  Enter additional overhead as needed.</a:t>
            </a:r>
            <a:endParaRPr lang="en-US" sz="1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50334" y="829736"/>
            <a:ext cx="8593666" cy="931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50334" y="121859"/>
            <a:ext cx="81084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Other Expense Tab</a:t>
            </a:r>
            <a:endParaRPr lang="en-US" sz="4000" dirty="0"/>
          </a:p>
        </p:txBody>
      </p:sp>
      <p:sp>
        <p:nvSpPr>
          <p:cNvPr id="25" name="TextBox 24"/>
          <p:cNvSpPr txBox="1"/>
          <p:nvPr/>
        </p:nvSpPr>
        <p:spPr>
          <a:xfrm>
            <a:off x="550333" y="1175060"/>
            <a:ext cx="5901267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</a:rPr>
              <a:t>This section provides space to itemize any additional cost expected as part of this recruitment.  Start-up packages would go here.</a:t>
            </a:r>
            <a:endParaRPr lang="en-US" sz="1600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26" name="Straight Arrow Connector 25"/>
          <p:cNvCxnSpPr>
            <a:stCxn id="25" idx="2"/>
          </p:cNvCxnSpPr>
          <p:nvPr/>
        </p:nvCxnSpPr>
        <p:spPr>
          <a:xfrm flipH="1">
            <a:off x="3386667" y="1759835"/>
            <a:ext cx="114300" cy="2552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3" idx="0"/>
          </p:cNvCxnSpPr>
          <p:nvPr/>
        </p:nvCxnSpPr>
        <p:spPr>
          <a:xfrm flipH="1" flipV="1">
            <a:off x="2065867" y="3877733"/>
            <a:ext cx="799449" cy="17496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954959" y="288225"/>
            <a:ext cx="1703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…continued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847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550334" y="829736"/>
            <a:ext cx="8593666" cy="931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50334" y="121859"/>
            <a:ext cx="81084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Other Revenue Tab</a:t>
            </a:r>
            <a:endParaRPr lang="en-US" sz="4000" dirty="0"/>
          </a:p>
        </p:txBody>
      </p:sp>
      <p:sp>
        <p:nvSpPr>
          <p:cNvPr id="25" name="TextBox 24"/>
          <p:cNvSpPr txBox="1"/>
          <p:nvPr/>
        </p:nvSpPr>
        <p:spPr>
          <a:xfrm>
            <a:off x="550333" y="1175060"/>
            <a:ext cx="6917267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</a:rPr>
              <a:t>This section provides auto calculates revenue based on expenses, such as salary support for grants, contracts, foundation, gifts, and Dean’s Commitments.</a:t>
            </a:r>
            <a:endParaRPr lang="en-US" sz="16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333" y="2259361"/>
            <a:ext cx="7916334" cy="2805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281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136" y="2344610"/>
            <a:ext cx="8214659" cy="2019046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550334" y="829736"/>
            <a:ext cx="8593666" cy="931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50334" y="121859"/>
            <a:ext cx="81084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Other Revenue Tab</a:t>
            </a:r>
            <a:endParaRPr lang="en-US" sz="4000" dirty="0"/>
          </a:p>
        </p:txBody>
      </p:sp>
      <p:sp>
        <p:nvSpPr>
          <p:cNvPr id="25" name="TextBox 24"/>
          <p:cNvSpPr txBox="1"/>
          <p:nvPr/>
        </p:nvSpPr>
        <p:spPr>
          <a:xfrm>
            <a:off x="626533" y="5027394"/>
            <a:ext cx="7078134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</a:rPr>
              <a:t>This section provides space to itemize any additional revenue expected as part of this recruitment, such as technical revenue, additional contract revenue, etc.</a:t>
            </a:r>
            <a:endParaRPr lang="en-US" sz="1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954959" y="288225"/>
            <a:ext cx="1703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…continued</a:t>
            </a:r>
            <a:endParaRPr lang="en-US" dirty="0"/>
          </a:p>
        </p:txBody>
      </p:sp>
      <p:sp>
        <p:nvSpPr>
          <p:cNvPr id="16" name="Right Brace 15"/>
          <p:cNvSpPr/>
          <p:nvPr/>
        </p:nvSpPr>
        <p:spPr>
          <a:xfrm rot="5400000">
            <a:off x="4381741" y="588194"/>
            <a:ext cx="339449" cy="821466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85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8267" y="2293041"/>
            <a:ext cx="7255468" cy="296338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4427" y="5627384"/>
            <a:ext cx="3557372" cy="107721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</a:rPr>
              <a:t>This section allows for a cut and paste of </a:t>
            </a:r>
            <a:r>
              <a:rPr lang="en-US" sz="1600" dirty="0" err="1" smtClean="0">
                <a:solidFill>
                  <a:schemeClr val="accent5">
                    <a:lumMod val="75000"/>
                  </a:schemeClr>
                </a:solidFill>
              </a:rPr>
              <a:t>CPT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</a:rPr>
              <a:t>/charge/collection and </a:t>
            </a:r>
            <a:r>
              <a:rPr lang="en-US" sz="1600" dirty="0" err="1" smtClean="0">
                <a:solidFill>
                  <a:schemeClr val="accent5">
                    <a:lumMod val="75000"/>
                  </a:schemeClr>
                </a:solidFill>
              </a:rPr>
              <a:t>wRVU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</a:rPr>
              <a:t> details.  These details can be for a single provider or a whole section</a:t>
            </a:r>
            <a:endParaRPr lang="en-US" sz="1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50334" y="829736"/>
            <a:ext cx="8593666" cy="931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50334" y="121859"/>
            <a:ext cx="81084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Clinical Revenue Tab</a:t>
            </a:r>
            <a:endParaRPr lang="en-US" sz="4000" dirty="0"/>
          </a:p>
        </p:txBody>
      </p:sp>
      <p:sp>
        <p:nvSpPr>
          <p:cNvPr id="25" name="TextBox 24"/>
          <p:cNvSpPr txBox="1"/>
          <p:nvPr/>
        </p:nvSpPr>
        <p:spPr>
          <a:xfrm>
            <a:off x="5342467" y="1151380"/>
            <a:ext cx="2921000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</a:rPr>
              <a:t>This section outlines the full volumes, </a:t>
            </a:r>
            <a:r>
              <a:rPr lang="en-US" sz="1600" dirty="0" err="1" smtClean="0">
                <a:solidFill>
                  <a:schemeClr val="accent5">
                    <a:lumMod val="75000"/>
                  </a:schemeClr>
                </a:solidFill>
              </a:rPr>
              <a:t>wRVUs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</a:rPr>
              <a:t> and Collections of all clinical assignments</a:t>
            </a:r>
            <a:endParaRPr lang="en-US" sz="1600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26" name="Straight Arrow Connector 25"/>
          <p:cNvCxnSpPr>
            <a:stCxn id="25" idx="2"/>
          </p:cNvCxnSpPr>
          <p:nvPr/>
        </p:nvCxnSpPr>
        <p:spPr>
          <a:xfrm>
            <a:off x="6802967" y="1982377"/>
            <a:ext cx="461433" cy="7015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469466" y="5864451"/>
            <a:ext cx="3189329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</a:rPr>
              <a:t>Enter the specific </a:t>
            </a:r>
            <a:r>
              <a:rPr lang="en-US" sz="1600" u="sng" dirty="0" smtClean="0">
                <a:solidFill>
                  <a:schemeClr val="accent5">
                    <a:lumMod val="75000"/>
                  </a:schemeClr>
                </a:solidFill>
              </a:rPr>
              <a:t>volume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</a:rPr>
              <a:t> you expect for this one recruitment</a:t>
            </a:r>
            <a:endParaRPr lang="en-US" sz="1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2" name="Right Brace 11"/>
          <p:cNvSpPr/>
          <p:nvPr/>
        </p:nvSpPr>
        <p:spPr>
          <a:xfrm rot="5400000">
            <a:off x="2654523" y="3534658"/>
            <a:ext cx="339449" cy="381449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>
            <a:stCxn id="16" idx="0"/>
          </p:cNvCxnSpPr>
          <p:nvPr/>
        </p:nvCxnSpPr>
        <p:spPr>
          <a:xfrm flipH="1" flipV="1">
            <a:off x="6959600" y="5272179"/>
            <a:ext cx="104531" cy="5922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0937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5" grpId="0" animBg="1"/>
      <p:bldP spid="16" grpId="0" animBg="1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925" y="2210887"/>
            <a:ext cx="8327574" cy="250093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30925" y="5127851"/>
            <a:ext cx="3726706" cy="132343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</a:rPr>
              <a:t>Enter here the proportion of incremental revenue outlined in the assignments, and outline the rational (e.g. clinic wait times, expected growth, sending referrals to outside physicians, </a:t>
            </a:r>
            <a:r>
              <a:rPr lang="en-US" sz="1600" dirty="0" err="1" smtClean="0">
                <a:solidFill>
                  <a:schemeClr val="accent5">
                    <a:lumMod val="75000"/>
                  </a:schemeClr>
                </a:solidFill>
              </a:rPr>
              <a:t>etc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</a:rPr>
              <a:t>)</a:t>
            </a:r>
            <a:endParaRPr lang="en-US" sz="1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50334" y="829736"/>
            <a:ext cx="8593666" cy="931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50334" y="121859"/>
            <a:ext cx="81084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Clinical Revenue Tab</a:t>
            </a:r>
            <a:endParaRPr lang="en-US" sz="4000" dirty="0"/>
          </a:p>
        </p:txBody>
      </p:sp>
      <p:sp>
        <p:nvSpPr>
          <p:cNvPr id="25" name="TextBox 24"/>
          <p:cNvSpPr txBox="1"/>
          <p:nvPr/>
        </p:nvSpPr>
        <p:spPr>
          <a:xfrm>
            <a:off x="684427" y="1215247"/>
            <a:ext cx="3505200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</a:rPr>
              <a:t>Outline the level of ramp-up you expect from a new hire; first year expectation will not likely ever be 100%</a:t>
            </a:r>
            <a:endParaRPr lang="en-US" sz="1600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26" name="Straight Arrow Connector 25"/>
          <p:cNvCxnSpPr>
            <a:stCxn id="25" idx="2"/>
          </p:cNvCxnSpPr>
          <p:nvPr/>
        </p:nvCxnSpPr>
        <p:spPr>
          <a:xfrm flipH="1">
            <a:off x="1608667" y="2046244"/>
            <a:ext cx="828360" cy="11795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511801" y="5127851"/>
            <a:ext cx="2302934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</a:rPr>
              <a:t>Enter which </a:t>
            </a:r>
            <a:r>
              <a:rPr lang="en-US" sz="1600" dirty="0" err="1" smtClean="0">
                <a:solidFill>
                  <a:schemeClr val="accent5">
                    <a:lumMod val="75000"/>
                  </a:schemeClr>
                </a:solidFill>
              </a:rPr>
              <a:t>P&amp;L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</a:rPr>
              <a:t> the collections will apply</a:t>
            </a:r>
            <a:endParaRPr lang="en-US" sz="1600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13" name="Straight Arrow Connector 12"/>
          <p:cNvCxnSpPr>
            <a:stCxn id="16" idx="0"/>
          </p:cNvCxnSpPr>
          <p:nvPr/>
        </p:nvCxnSpPr>
        <p:spPr>
          <a:xfrm flipH="1" flipV="1">
            <a:off x="5664200" y="3801533"/>
            <a:ext cx="999068" cy="13263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954959" y="288225"/>
            <a:ext cx="1703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…continued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3" idx="0"/>
          </p:cNvCxnSpPr>
          <p:nvPr/>
        </p:nvCxnSpPr>
        <p:spPr>
          <a:xfrm flipH="1" flipV="1">
            <a:off x="1608668" y="3547533"/>
            <a:ext cx="585610" cy="15803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3" idx="0"/>
          </p:cNvCxnSpPr>
          <p:nvPr/>
        </p:nvCxnSpPr>
        <p:spPr>
          <a:xfrm flipV="1">
            <a:off x="2194278" y="3641833"/>
            <a:ext cx="4358922" cy="14860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6217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5" grpId="0" animBg="1"/>
      <p:bldP spid="1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433" y="2390569"/>
            <a:ext cx="8050833" cy="291166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50334" y="5448952"/>
            <a:ext cx="3557372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</a:rPr>
              <a:t>Enter the recognized assignments which define the difference between the faculty’s </a:t>
            </a:r>
            <a:r>
              <a:rPr lang="en-US" sz="1600" dirty="0" err="1" smtClean="0">
                <a:solidFill>
                  <a:schemeClr val="accent5">
                    <a:lumMod val="75000"/>
                  </a:schemeClr>
                </a:solidFill>
              </a:rPr>
              <a:t>CFTE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</a:rPr>
              <a:t> and their full FTE</a:t>
            </a:r>
            <a:endParaRPr lang="en-US" sz="1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50334" y="829736"/>
            <a:ext cx="8593666" cy="931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50334" y="121859"/>
            <a:ext cx="81084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Division Template Tab</a:t>
            </a:r>
            <a:endParaRPr lang="en-US" sz="4000" dirty="0"/>
          </a:p>
        </p:txBody>
      </p:sp>
      <p:sp>
        <p:nvSpPr>
          <p:cNvPr id="25" name="TextBox 24"/>
          <p:cNvSpPr txBox="1"/>
          <p:nvPr/>
        </p:nvSpPr>
        <p:spPr>
          <a:xfrm>
            <a:off x="5678528" y="1606540"/>
            <a:ext cx="2921000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</a:rPr>
              <a:t>These buttons expand additional rows or hide unused rows.</a:t>
            </a:r>
            <a:endParaRPr lang="en-US" sz="1600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26" name="Straight Arrow Connector 25"/>
          <p:cNvCxnSpPr>
            <a:stCxn id="25" idx="2"/>
          </p:cNvCxnSpPr>
          <p:nvPr/>
        </p:nvCxnSpPr>
        <p:spPr>
          <a:xfrm flipH="1">
            <a:off x="4107706" y="2191315"/>
            <a:ext cx="3031322" cy="15931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410199" y="5561657"/>
            <a:ext cx="3189329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</a:rPr>
              <a:t>Use this indicator to exclude this row from the analysis.  This is helpful for midlevel providers.</a:t>
            </a:r>
            <a:endParaRPr lang="en-US" sz="1600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13" name="Straight Arrow Connector 12"/>
          <p:cNvCxnSpPr>
            <a:stCxn id="16" idx="0"/>
          </p:cNvCxnSpPr>
          <p:nvPr/>
        </p:nvCxnSpPr>
        <p:spPr>
          <a:xfrm flipV="1">
            <a:off x="7004864" y="5198533"/>
            <a:ext cx="1038469" cy="3631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76490" y="1114097"/>
            <a:ext cx="5065977" cy="107721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</a:rPr>
              <a:t>This tab’s aim 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</a:rPr>
              <a:t>to provide clear evidence that the current faculty working 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</a:rPr>
              <a:t>the same subspecialty as the position outlined in the business plan are working at or beyond expectations, 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</a:rPr>
              <a:t>thus defining the need for additional 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</a:rPr>
              <a:t>faculty.</a:t>
            </a:r>
            <a:endParaRPr lang="en-US" sz="1600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15" name="Straight Arrow Connector 14"/>
          <p:cNvCxnSpPr>
            <a:stCxn id="3" idx="0"/>
          </p:cNvCxnSpPr>
          <p:nvPr/>
        </p:nvCxnSpPr>
        <p:spPr>
          <a:xfrm flipV="1">
            <a:off x="2329020" y="4946935"/>
            <a:ext cx="813143" cy="5020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25" idx="2"/>
          </p:cNvCxnSpPr>
          <p:nvPr/>
        </p:nvCxnSpPr>
        <p:spPr>
          <a:xfrm flipH="1">
            <a:off x="6066367" y="2191315"/>
            <a:ext cx="1072661" cy="15931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l 1"/>
          <p:cNvSpPr/>
          <p:nvPr/>
        </p:nvSpPr>
        <p:spPr>
          <a:xfrm>
            <a:off x="922638" y="3542270"/>
            <a:ext cx="1406382" cy="44484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622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5" grpId="0" animBg="1"/>
      <p:bldP spid="16" grpId="0" animBg="1"/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550334" y="829736"/>
            <a:ext cx="8593666" cy="931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50334" y="121859"/>
            <a:ext cx="81084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JFR</a:t>
            </a:r>
            <a:r>
              <a:rPr lang="en-US" sz="4000" dirty="0" smtClean="0"/>
              <a:t> Committee will Review</a:t>
            </a:r>
            <a:endParaRPr lang="en-US" sz="4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334" y="1537622"/>
            <a:ext cx="3553432" cy="5093137"/>
          </a:xfrm>
          <a:prstGeom prst="rect">
            <a:avLst/>
          </a:prstGeom>
          <a:ln>
            <a:solidFill>
              <a:schemeClr val="bg2">
                <a:lumMod val="90000"/>
              </a:schemeClr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66547" y="1537622"/>
            <a:ext cx="3845699" cy="4102681"/>
          </a:xfrm>
          <a:prstGeom prst="rect">
            <a:avLst/>
          </a:prstGeom>
          <a:ln>
            <a:solidFill>
              <a:schemeClr val="bg2">
                <a:lumMod val="90000"/>
              </a:schemeClr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550334" y="961901"/>
            <a:ext cx="7668779" cy="372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The committee will review the first two tabs (Summary and </a:t>
            </a:r>
            <a:r>
              <a:rPr lang="en-US" b="1" dirty="0" err="1" smtClean="0"/>
              <a:t>Proforma</a:t>
            </a:r>
            <a:r>
              <a:rPr lang="en-US" b="1" dirty="0" smtClean="0"/>
              <a:t>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44726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989667"/>
            <a:ext cx="9144000" cy="1828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0" y="2039095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JFR Faculty </a:t>
            </a: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Appointment Action Template Training v17.02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56933" y="4030133"/>
            <a:ext cx="3928534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August 16, 2016</a:t>
            </a:r>
            <a:endParaRPr lang="en-US" sz="2800" b="1" dirty="0" smtClean="0"/>
          </a:p>
          <a:p>
            <a:pPr algn="ctr"/>
            <a:endParaRPr lang="en-US" dirty="0"/>
          </a:p>
          <a:p>
            <a:pPr algn="ctr"/>
            <a:r>
              <a:rPr lang="en-US" i="1" dirty="0" smtClean="0"/>
              <a:t>Prepared by Richard M. Nuttall</a:t>
            </a:r>
          </a:p>
          <a:p>
            <a:pPr algn="ctr"/>
            <a:r>
              <a:rPr lang="en-US" i="1" dirty="0" smtClean="0"/>
              <a:t>Associate Dean of Finance</a:t>
            </a:r>
            <a:endParaRPr lang="en-US" i="1" dirty="0"/>
          </a:p>
        </p:txBody>
      </p:sp>
      <p:sp>
        <p:nvSpPr>
          <p:cNvPr id="4" name="TextBox 3"/>
          <p:cNvSpPr txBox="1"/>
          <p:nvPr/>
        </p:nvSpPr>
        <p:spPr>
          <a:xfrm>
            <a:off x="2421467" y="668867"/>
            <a:ext cx="41994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/>
              <a:t>UAMS</a:t>
            </a:r>
            <a:endParaRPr lang="en-US" sz="3600" dirty="0"/>
          </a:p>
          <a:p>
            <a:pPr algn="ctr"/>
            <a:r>
              <a:rPr lang="en-US" sz="3600" b="1" dirty="0" smtClean="0"/>
              <a:t>College of Medicine</a:t>
            </a:r>
          </a:p>
        </p:txBody>
      </p:sp>
    </p:spTree>
    <p:extLst>
      <p:ext uri="{BB962C8B-B14F-4D97-AF65-F5344CB8AC3E}">
        <p14:creationId xmlns:p14="http://schemas.microsoft.com/office/powerpoint/2010/main" val="420268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550334" y="1095104"/>
            <a:ext cx="790786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General Principles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dirty="0"/>
              <a:t>Always start with the latest template as this will become more and more </a:t>
            </a:r>
            <a:r>
              <a:rPr lang="en-US" sz="2400" dirty="0" smtClean="0"/>
              <a:t>sophisticated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dirty="0" smtClean="0"/>
              <a:t>You can find it on the JFR website under useful links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address: </a:t>
            </a:r>
            <a:r>
              <a:rPr lang="en-US" sz="2400" dirty="0">
                <a:hlinkClick r:id="rId2"/>
              </a:rPr>
              <a:t>https://</a:t>
            </a:r>
            <a:r>
              <a:rPr lang="en-US" sz="2400" dirty="0" smtClean="0">
                <a:hlinkClick r:id="rId2"/>
              </a:rPr>
              <a:t>jfr.uams.edu/</a:t>
            </a:r>
            <a:r>
              <a:rPr lang="en-US" sz="2400" dirty="0" smtClean="0"/>
              <a:t> </a:t>
            </a:r>
          </a:p>
          <a:p>
            <a:endParaRPr lang="en-US" sz="2400" dirty="0"/>
          </a:p>
          <a:p>
            <a:r>
              <a:rPr lang="en-US" sz="2400" dirty="0" smtClean="0"/>
              <a:t>The business plan requires all revenue and expenses to be categorized into 5 possible separate </a:t>
            </a:r>
            <a:r>
              <a:rPr lang="en-US" sz="2400" dirty="0" err="1" smtClean="0"/>
              <a:t>Proformas</a:t>
            </a:r>
            <a:r>
              <a:rPr lang="en-US" sz="2400" dirty="0" smtClean="0"/>
              <a:t> (</a:t>
            </a:r>
            <a:r>
              <a:rPr lang="en-US" sz="2400" dirty="0" err="1" smtClean="0"/>
              <a:t>P&amp;Ls</a:t>
            </a:r>
            <a:r>
              <a:rPr lang="en-US" sz="2400" dirty="0" smtClean="0"/>
              <a:t>)…</a:t>
            </a:r>
            <a:endParaRPr lang="en-US" sz="2400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400" dirty="0"/>
              <a:t>COM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400" dirty="0"/>
              <a:t>ICE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400" dirty="0"/>
              <a:t>ACH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400" dirty="0"/>
              <a:t>Institutes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400" dirty="0"/>
              <a:t>Other (campus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550334" y="829736"/>
            <a:ext cx="8593666" cy="931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50334" y="121859"/>
            <a:ext cx="81084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JFR</a:t>
            </a:r>
            <a:r>
              <a:rPr lang="en-US" sz="4000" dirty="0" smtClean="0"/>
              <a:t> Business Plan Template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03599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550333" y="1095104"/>
            <a:ext cx="825591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General Principles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dirty="0"/>
              <a:t>Always start with the latest template as this will become more and more </a:t>
            </a:r>
            <a:r>
              <a:rPr lang="en-US" sz="2400" dirty="0" smtClean="0"/>
              <a:t>sophisticated.</a:t>
            </a:r>
            <a:endParaRPr lang="en-US" sz="24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dirty="0" smtClean="0"/>
              <a:t>You can find it on the JFR website under useful links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address: </a:t>
            </a:r>
            <a:r>
              <a:rPr lang="en-US" sz="2400" dirty="0">
                <a:hlinkClick r:id="rId2"/>
              </a:rPr>
              <a:t>https://</a:t>
            </a:r>
            <a:r>
              <a:rPr lang="en-US" sz="2400" dirty="0" smtClean="0">
                <a:hlinkClick r:id="rId2"/>
              </a:rPr>
              <a:t>jfr.uams.edu/</a:t>
            </a:r>
            <a:r>
              <a:rPr lang="en-US" sz="2400" dirty="0" smtClean="0"/>
              <a:t> </a:t>
            </a:r>
            <a:endParaRPr lang="en-US" sz="2400" dirty="0"/>
          </a:p>
          <a:p>
            <a:endParaRPr lang="en-US" sz="24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 smtClean="0"/>
              <a:t>The appointment action template </a:t>
            </a:r>
            <a:r>
              <a:rPr lang="en-US" sz="2400" dirty="0" smtClean="0"/>
              <a:t>was created</a:t>
            </a:r>
            <a:r>
              <a:rPr lang="en-US" sz="2400" dirty="0" smtClean="0"/>
              <a:t> to provide the department chair with a common format to justify the action.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Chair’s Justification (more than I support this action)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Budget impact analysis (will often require supplemental data and analysis if the action is part of a program)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Productivity analysis (currently only outlines clinical productivity)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Equity considerations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550334" y="829736"/>
            <a:ext cx="8593666" cy="931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50334" y="121859"/>
            <a:ext cx="81084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JFR </a:t>
            </a:r>
            <a:r>
              <a:rPr lang="en-US" sz="4000" dirty="0" smtClean="0"/>
              <a:t>Appointment Action </a:t>
            </a:r>
            <a:r>
              <a:rPr lang="en-US" sz="4000" dirty="0" smtClean="0"/>
              <a:t>Template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3176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550333" y="1095104"/>
            <a:ext cx="799253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General Principles…continued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200" dirty="0" smtClean="0"/>
              <a:t>Appropriate approval documentation is required to be uploaded (email or </a:t>
            </a:r>
            <a:r>
              <a:rPr lang="en-US" sz="2200" dirty="0" err="1" smtClean="0"/>
              <a:t>MOU</a:t>
            </a:r>
            <a:r>
              <a:rPr lang="en-US" sz="2200" dirty="0" smtClean="0"/>
              <a:t>) if an appointment action is impacting more than just the department’s budget: ICE, institutes, campus, VA, etc.</a:t>
            </a:r>
            <a:endParaRPr lang="en-US" sz="2200" dirty="0" smtClean="0"/>
          </a:p>
          <a:p>
            <a:r>
              <a:rPr lang="en-US" sz="2200" dirty="0"/>
              <a:t>	</a:t>
            </a:r>
            <a:endParaRPr lang="en-US" sz="22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200" dirty="0" smtClean="0"/>
              <a:t>An approval of an appointment action does not provide the entity with additional resources or funding, unless specified by a separate agreement.</a:t>
            </a:r>
            <a:endParaRPr lang="en-US" sz="22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22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200" dirty="0" smtClean="0"/>
              <a:t>JFR appointment actions </a:t>
            </a:r>
            <a:r>
              <a:rPr lang="en-US" sz="2200" dirty="0" smtClean="0"/>
              <a:t>should never create equity issues.  Equity concerns need to be addressed first before submission of </a:t>
            </a:r>
            <a:r>
              <a:rPr lang="en-US" sz="2200" dirty="0" smtClean="0"/>
              <a:t>any appointment actions. </a:t>
            </a:r>
            <a:endParaRPr lang="en-US" sz="22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550334" y="829736"/>
            <a:ext cx="8593666" cy="931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50334" y="121859"/>
            <a:ext cx="81084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JFR Appointment Action Template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55408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073" y="1049297"/>
            <a:ext cx="10136815" cy="567829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0"/>
            <a:ext cx="9144000" cy="202038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550334" y="1095104"/>
            <a:ext cx="79078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General Principles…continued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dirty="0" smtClean="0"/>
              <a:t>The template is organized by tab…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550334" y="829736"/>
            <a:ext cx="8593666" cy="931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50334" y="121859"/>
            <a:ext cx="81084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JFR </a:t>
            </a:r>
            <a:r>
              <a:rPr lang="en-US" sz="4000" dirty="0"/>
              <a:t>Appointment Action Template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6777744" y="2779144"/>
            <a:ext cx="190064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Yellow are data entry tabs</a:t>
            </a:r>
          </a:p>
          <a:p>
            <a:endParaRPr lang="en-US" dirty="0"/>
          </a:p>
          <a:p>
            <a:r>
              <a:rPr lang="en-US" b="1" dirty="0" smtClean="0"/>
              <a:t>Blue are </a:t>
            </a:r>
            <a:r>
              <a:rPr lang="en-US" b="1" dirty="0" err="1" smtClean="0"/>
              <a:t>JFR</a:t>
            </a:r>
            <a:r>
              <a:rPr lang="en-US" b="1" dirty="0" smtClean="0"/>
              <a:t> Committee tabs</a:t>
            </a:r>
          </a:p>
          <a:p>
            <a:endParaRPr lang="en-US" dirty="0"/>
          </a:p>
          <a:p>
            <a:r>
              <a:rPr lang="en-US" b="1" dirty="0" smtClean="0"/>
              <a:t>TBD: Green is a blank Dean’s Commitment tab</a:t>
            </a:r>
          </a:p>
          <a:p>
            <a:endParaRPr lang="en-US" b="1" dirty="0"/>
          </a:p>
          <a:p>
            <a:r>
              <a:rPr lang="en-US" b="1" dirty="0" smtClean="0"/>
              <a:t>Light Gray are lookup tabs</a:t>
            </a:r>
            <a:endParaRPr lang="en-US" b="1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6705600" y="3499348"/>
            <a:ext cx="19531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705600" y="4331017"/>
            <a:ext cx="19531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725194" y="5447244"/>
            <a:ext cx="19531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9803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073" y="1049297"/>
            <a:ext cx="10136815" cy="567829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0"/>
            <a:ext cx="9144000" cy="104929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50334" y="829736"/>
            <a:ext cx="8593666" cy="931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50334" y="121859"/>
            <a:ext cx="81084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Compensation Tab</a:t>
            </a:r>
            <a:endParaRPr lang="en-US" sz="4000" dirty="0"/>
          </a:p>
        </p:txBody>
      </p:sp>
      <p:sp>
        <p:nvSpPr>
          <p:cNvPr id="5" name="Right Arrow 4"/>
          <p:cNvSpPr/>
          <p:nvPr/>
        </p:nvSpPr>
        <p:spPr>
          <a:xfrm rot="5400000">
            <a:off x="757881" y="5206317"/>
            <a:ext cx="1515759" cy="691978"/>
          </a:xfrm>
          <a:prstGeom prst="rightArrow">
            <a:avLst/>
          </a:prstGeom>
          <a:solidFill>
            <a:srgbClr val="FFC0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361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3060" y="2222721"/>
            <a:ext cx="6204360" cy="341523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00618" y="5746539"/>
            <a:ext cx="2276751" cy="9541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accent5">
                    <a:lumMod val="75000"/>
                  </a:schemeClr>
                </a:solidFill>
              </a:rPr>
              <a:t>This statement should be short and </a:t>
            </a:r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</a:rPr>
              <a:t>sweet.  Long wordy justification are less likely to be read.</a:t>
            </a:r>
            <a:endParaRPr lang="en-US" sz="1400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20" name="Straight Arrow Connector 19"/>
          <p:cNvCxnSpPr>
            <a:stCxn id="5" idx="0"/>
          </p:cNvCxnSpPr>
          <p:nvPr/>
        </p:nvCxnSpPr>
        <p:spPr>
          <a:xfrm flipH="1" flipV="1">
            <a:off x="7113102" y="5031935"/>
            <a:ext cx="825892" cy="7146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550334" y="829736"/>
            <a:ext cx="8593666" cy="931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50334" y="121859"/>
            <a:ext cx="81084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Compensation Tab</a:t>
            </a:r>
            <a:endParaRPr lang="en-US" sz="4000" dirty="0"/>
          </a:p>
        </p:txBody>
      </p:sp>
      <p:sp>
        <p:nvSpPr>
          <p:cNvPr id="25" name="TextBox 24"/>
          <p:cNvSpPr txBox="1"/>
          <p:nvPr/>
        </p:nvSpPr>
        <p:spPr>
          <a:xfrm>
            <a:off x="753533" y="1283138"/>
            <a:ext cx="2773029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</a:rPr>
              <a:t>Each tab has data entry “error” counts to help ensure the template if fully completed</a:t>
            </a:r>
            <a:endParaRPr lang="en-US" sz="1600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26" name="Straight Arrow Connector 25"/>
          <p:cNvCxnSpPr>
            <a:stCxn id="25" idx="2"/>
          </p:cNvCxnSpPr>
          <p:nvPr/>
        </p:nvCxnSpPr>
        <p:spPr>
          <a:xfrm flipH="1">
            <a:off x="1696995" y="2114135"/>
            <a:ext cx="443053" cy="6922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ight Brace 9"/>
          <p:cNvSpPr/>
          <p:nvPr/>
        </p:nvSpPr>
        <p:spPr>
          <a:xfrm>
            <a:off x="7447005" y="2677297"/>
            <a:ext cx="230660" cy="112858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7727910" y="2786174"/>
            <a:ext cx="1260623" cy="9541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</a:rPr>
              <a:t>Must fill out all categories (even if not applicable)</a:t>
            </a:r>
            <a:endParaRPr lang="en-US" sz="1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560326" y="286604"/>
            <a:ext cx="2475177" cy="30777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5">
                    <a:lumMod val="75000"/>
                  </a:schemeClr>
                </a:solidFill>
              </a:rPr>
              <a:t>Light Yellow </a:t>
            </a:r>
            <a:r>
              <a:rPr lang="en-US" sz="1400" b="1" dirty="0" smtClean="0">
                <a:solidFill>
                  <a:schemeClr val="accent5">
                    <a:lumMod val="75000"/>
                  </a:schemeClr>
                </a:solidFill>
              </a:rPr>
              <a:t>= data enterable</a:t>
            </a:r>
            <a:endParaRPr lang="en-US" sz="14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7782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5" grpId="0" animBg="1"/>
      <p:bldP spid="10" grpId="0" animBg="1"/>
      <p:bldP spid="27" grpId="0" animBg="1"/>
      <p:bldP spid="2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5503" y="1310037"/>
            <a:ext cx="5826786" cy="499168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831345" y="3777199"/>
            <a:ext cx="1144331" cy="9541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</a:rPr>
              <a:t>All changes require a note or explanation</a:t>
            </a:r>
            <a:endParaRPr lang="en-US" sz="1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50334" y="829736"/>
            <a:ext cx="8593666" cy="931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50334" y="121859"/>
            <a:ext cx="81084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Compensation Tab</a:t>
            </a:r>
            <a:endParaRPr lang="en-US" sz="4000" dirty="0"/>
          </a:p>
        </p:txBody>
      </p:sp>
      <p:sp>
        <p:nvSpPr>
          <p:cNvPr id="25" name="TextBox 24"/>
          <p:cNvSpPr txBox="1"/>
          <p:nvPr/>
        </p:nvSpPr>
        <p:spPr>
          <a:xfrm>
            <a:off x="7831345" y="1065100"/>
            <a:ext cx="1141622" cy="206210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</a:rPr>
              <a:t>“Proposed” is linked to current.  Thus only need to enter requested change</a:t>
            </a:r>
            <a:endParaRPr lang="en-US" sz="1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0" name="Right Brace 9"/>
          <p:cNvSpPr/>
          <p:nvPr/>
        </p:nvSpPr>
        <p:spPr>
          <a:xfrm>
            <a:off x="6128945" y="1482811"/>
            <a:ext cx="230660" cy="112858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6406516" y="1591073"/>
            <a:ext cx="1260623" cy="9541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</a:rPr>
              <a:t>Must fill out all categories (even if not applicable)</a:t>
            </a:r>
            <a:endParaRPr lang="en-US" sz="1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593756" y="107327"/>
            <a:ext cx="2475177" cy="30777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5">
                    <a:lumMod val="75000"/>
                  </a:schemeClr>
                </a:solidFill>
              </a:rPr>
              <a:t>Light Yellow </a:t>
            </a:r>
            <a:r>
              <a:rPr lang="en-US" sz="1400" b="1" dirty="0" smtClean="0">
                <a:solidFill>
                  <a:schemeClr val="accent5">
                    <a:lumMod val="75000"/>
                  </a:schemeClr>
                </a:solidFill>
              </a:rPr>
              <a:t>= data enterable</a:t>
            </a:r>
            <a:endParaRPr lang="en-US" sz="1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3" name="Right Brace 12"/>
          <p:cNvSpPr/>
          <p:nvPr/>
        </p:nvSpPr>
        <p:spPr>
          <a:xfrm rot="10800000">
            <a:off x="1592868" y="3053869"/>
            <a:ext cx="230660" cy="81791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76003" y="3201217"/>
            <a:ext cx="1260623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</a:rPr>
              <a:t>Enter in salary changes</a:t>
            </a:r>
            <a:endParaRPr lang="en-US" sz="1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5" name="Right Brace 14"/>
          <p:cNvSpPr/>
          <p:nvPr/>
        </p:nvSpPr>
        <p:spPr>
          <a:xfrm rot="10800000">
            <a:off x="1497334" y="4530449"/>
            <a:ext cx="230660" cy="81791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80469" y="4677797"/>
            <a:ext cx="1260623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</a:rPr>
              <a:t>Enter in FTE changes</a:t>
            </a:r>
            <a:endParaRPr lang="en-US" sz="1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7" name="Right Brace 16"/>
          <p:cNvSpPr/>
          <p:nvPr/>
        </p:nvSpPr>
        <p:spPr>
          <a:xfrm>
            <a:off x="7495288" y="3160144"/>
            <a:ext cx="230660" cy="322418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662616" y="370375"/>
            <a:ext cx="1848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…continued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23758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5" grpId="0" animBg="1"/>
      <p:bldP spid="10" grpId="0" animBg="1"/>
      <p:bldP spid="27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550334" y="829736"/>
            <a:ext cx="8593666" cy="931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50334" y="121859"/>
            <a:ext cx="81084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Compensation Tab</a:t>
            </a:r>
            <a:endParaRPr lang="en-US" sz="4000" dirty="0"/>
          </a:p>
        </p:txBody>
      </p:sp>
      <p:sp>
        <p:nvSpPr>
          <p:cNvPr id="25" name="TextBox 24"/>
          <p:cNvSpPr txBox="1"/>
          <p:nvPr/>
        </p:nvSpPr>
        <p:spPr>
          <a:xfrm>
            <a:off x="1236240" y="1122123"/>
            <a:ext cx="4225446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</a:rPr>
              <a:t>If the department utilizes subspecialty associate benchmarks, this template allows the department to enter those benchmarks here</a:t>
            </a:r>
            <a:endParaRPr lang="en-US" sz="1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593756" y="107327"/>
            <a:ext cx="2475177" cy="30777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5">
                    <a:lumMod val="75000"/>
                  </a:schemeClr>
                </a:solidFill>
              </a:rPr>
              <a:t>Light Yellow </a:t>
            </a:r>
            <a:r>
              <a:rPr lang="en-US" sz="1400" b="1" dirty="0" smtClean="0">
                <a:solidFill>
                  <a:schemeClr val="accent5">
                    <a:lumMod val="75000"/>
                  </a:schemeClr>
                </a:solidFill>
              </a:rPr>
              <a:t>= data enterable</a:t>
            </a:r>
            <a:endParaRPr lang="en-US" sz="1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3" name="Right Brace 12"/>
          <p:cNvSpPr/>
          <p:nvPr/>
        </p:nvSpPr>
        <p:spPr>
          <a:xfrm rot="10800000">
            <a:off x="1592868" y="3053869"/>
            <a:ext cx="230660" cy="81791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0434" y="2985772"/>
            <a:ext cx="1260623" cy="9541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</a:rPr>
              <a:t>Fill in the full grid of benchmarks by rank</a:t>
            </a:r>
            <a:endParaRPr lang="en-US" sz="1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5" name="Right Brace 14"/>
          <p:cNvSpPr/>
          <p:nvPr/>
        </p:nvSpPr>
        <p:spPr>
          <a:xfrm rot="5400000">
            <a:off x="3909870" y="3267595"/>
            <a:ext cx="230660" cy="298830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2945088" y="4963875"/>
            <a:ext cx="2160223" cy="30777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</a:rPr>
              <a:t>Fill in all percentiles</a:t>
            </a:r>
            <a:endParaRPr lang="en-US" sz="1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62616" y="370375"/>
            <a:ext cx="1848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…continued</a:t>
            </a:r>
            <a:endParaRPr lang="en-US" i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2023" y="2332858"/>
            <a:ext cx="6424069" cy="2230018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6176395" y="1872377"/>
            <a:ext cx="2547475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accent5">
                    <a:lumMod val="75000"/>
                  </a:schemeClr>
                </a:solidFill>
              </a:rPr>
              <a:t>Specialty association </a:t>
            </a:r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</a:rPr>
              <a:t>compensation </a:t>
            </a:r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</a:rPr>
              <a:t>benchmark name</a:t>
            </a:r>
            <a:endParaRPr lang="en-US" sz="1400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19" name="Straight Arrow Connector 18"/>
          <p:cNvCxnSpPr>
            <a:stCxn id="18" idx="1"/>
          </p:cNvCxnSpPr>
          <p:nvPr/>
        </p:nvCxnSpPr>
        <p:spPr>
          <a:xfrm flipH="1">
            <a:off x="5577017" y="2133987"/>
            <a:ext cx="599378" cy="6413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176395" y="3282366"/>
            <a:ext cx="2547475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accent5">
                    <a:lumMod val="75000"/>
                  </a:schemeClr>
                </a:solidFill>
              </a:rPr>
              <a:t>Specialty association </a:t>
            </a:r>
            <a:r>
              <a:rPr lang="en-US" sz="1400" dirty="0" err="1" smtClean="0">
                <a:solidFill>
                  <a:schemeClr val="accent5">
                    <a:lumMod val="75000"/>
                  </a:schemeClr>
                </a:solidFill>
              </a:rPr>
              <a:t>wRVU</a:t>
            </a:r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</a:rPr>
              <a:t>benchmark name</a:t>
            </a:r>
            <a:endParaRPr lang="en-US" sz="1400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29" name="Straight Arrow Connector 28"/>
          <p:cNvCxnSpPr>
            <a:stCxn id="26" idx="1"/>
          </p:cNvCxnSpPr>
          <p:nvPr/>
        </p:nvCxnSpPr>
        <p:spPr>
          <a:xfrm flipH="1">
            <a:off x="5577017" y="3543976"/>
            <a:ext cx="599378" cy="6413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9774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8" grpId="0" animBg="1"/>
      <p:bldP spid="2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073" y="1049297"/>
            <a:ext cx="10136815" cy="567829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0"/>
            <a:ext cx="9144000" cy="104929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50334" y="829736"/>
            <a:ext cx="8593666" cy="931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50334" y="121859"/>
            <a:ext cx="81084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Distribution Tab</a:t>
            </a:r>
            <a:endParaRPr lang="en-US" sz="4000" dirty="0"/>
          </a:p>
        </p:txBody>
      </p:sp>
      <p:sp>
        <p:nvSpPr>
          <p:cNvPr id="5" name="Right Arrow 4"/>
          <p:cNvSpPr/>
          <p:nvPr/>
        </p:nvSpPr>
        <p:spPr>
          <a:xfrm rot="5400000">
            <a:off x="1079156" y="5214556"/>
            <a:ext cx="1515759" cy="691978"/>
          </a:xfrm>
          <a:prstGeom prst="rightArrow">
            <a:avLst/>
          </a:prstGeom>
          <a:solidFill>
            <a:srgbClr val="FFC0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41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6054" y="1911178"/>
            <a:ext cx="6621225" cy="4673086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550334" y="829736"/>
            <a:ext cx="8593666" cy="931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50334" y="121859"/>
            <a:ext cx="81084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Distribution Tab</a:t>
            </a:r>
            <a:endParaRPr lang="en-US" sz="4000" dirty="0"/>
          </a:p>
        </p:txBody>
      </p:sp>
      <p:sp>
        <p:nvSpPr>
          <p:cNvPr id="25" name="TextBox 24"/>
          <p:cNvSpPr txBox="1"/>
          <p:nvPr/>
        </p:nvSpPr>
        <p:spPr>
          <a:xfrm>
            <a:off x="30763" y="1658879"/>
            <a:ext cx="2201333" cy="830997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</a:rPr>
              <a:t>Each mission area has a dropdown for recognized assignments</a:t>
            </a:r>
            <a:endParaRPr lang="en-US" sz="1600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26" name="Straight Arrow Connector 25"/>
          <p:cNvCxnSpPr>
            <a:stCxn id="25" idx="2"/>
          </p:cNvCxnSpPr>
          <p:nvPr/>
        </p:nvCxnSpPr>
        <p:spPr>
          <a:xfrm>
            <a:off x="1131430" y="2489876"/>
            <a:ext cx="486612" cy="5786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055805" y="4345509"/>
            <a:ext cx="1746149" cy="1077218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</a:rPr>
              <a:t>Enter which unit will pay for the “assignment” and the funding source</a:t>
            </a:r>
            <a:endParaRPr lang="en-US" sz="1600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28" name="Straight Arrow Connector 27"/>
          <p:cNvCxnSpPr>
            <a:stCxn id="27" idx="0"/>
          </p:cNvCxnSpPr>
          <p:nvPr/>
        </p:nvCxnSpPr>
        <p:spPr>
          <a:xfrm flipV="1">
            <a:off x="4928880" y="3948817"/>
            <a:ext cx="219768" cy="3966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7" idx="0"/>
          </p:cNvCxnSpPr>
          <p:nvPr/>
        </p:nvCxnSpPr>
        <p:spPr>
          <a:xfrm flipH="1" flipV="1">
            <a:off x="4712044" y="3888259"/>
            <a:ext cx="216836" cy="4572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25" idx="2"/>
          </p:cNvCxnSpPr>
          <p:nvPr/>
        </p:nvCxnSpPr>
        <p:spPr>
          <a:xfrm>
            <a:off x="1131430" y="2489876"/>
            <a:ext cx="486612" cy="13983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25" idx="2"/>
          </p:cNvCxnSpPr>
          <p:nvPr/>
        </p:nvCxnSpPr>
        <p:spPr>
          <a:xfrm>
            <a:off x="1131430" y="2489876"/>
            <a:ext cx="531800" cy="22924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5" idx="2"/>
          </p:cNvCxnSpPr>
          <p:nvPr/>
        </p:nvCxnSpPr>
        <p:spPr>
          <a:xfrm>
            <a:off x="1131430" y="2489876"/>
            <a:ext cx="486612" cy="31663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880487" y="1257548"/>
            <a:ext cx="1746149" cy="830997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</a:rPr>
              <a:t>Enter in current FTE and changes to assignments</a:t>
            </a:r>
            <a:endParaRPr lang="en-US" sz="1600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33" name="Straight Arrow Connector 32"/>
          <p:cNvCxnSpPr>
            <a:stCxn id="32" idx="2"/>
          </p:cNvCxnSpPr>
          <p:nvPr/>
        </p:nvCxnSpPr>
        <p:spPr>
          <a:xfrm>
            <a:off x="6753562" y="2088545"/>
            <a:ext cx="326653" cy="9265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32" idx="2"/>
          </p:cNvCxnSpPr>
          <p:nvPr/>
        </p:nvCxnSpPr>
        <p:spPr>
          <a:xfrm flipH="1">
            <a:off x="6540844" y="2088545"/>
            <a:ext cx="212718" cy="9924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7613304" y="3594117"/>
            <a:ext cx="1141622" cy="2062103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</a:rPr>
              <a:t>“Proposed” is linked to current.  Thus only need to enter requested change</a:t>
            </a:r>
            <a:endParaRPr lang="en-US" sz="1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465637" y="1069176"/>
            <a:ext cx="2997580" cy="58477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</a:rPr>
              <a:t>This section distributes the salary cost by assignment and unit</a:t>
            </a:r>
            <a:endParaRPr lang="en-US" sz="16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593756" y="107327"/>
            <a:ext cx="2475177" cy="30777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5">
                    <a:lumMod val="75000"/>
                  </a:schemeClr>
                </a:solidFill>
              </a:rPr>
              <a:t>Light Yellow </a:t>
            </a:r>
            <a:r>
              <a:rPr lang="en-US" sz="1400" b="1" dirty="0" smtClean="0">
                <a:solidFill>
                  <a:schemeClr val="accent5">
                    <a:lumMod val="75000"/>
                  </a:schemeClr>
                </a:solidFill>
              </a:rPr>
              <a:t>= data enterable</a:t>
            </a:r>
            <a:endParaRPr lang="en-US" sz="14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737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7" grpId="0" animBg="1"/>
      <p:bldP spid="3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6612" y="2919312"/>
            <a:ext cx="7007503" cy="2546614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550334" y="829736"/>
            <a:ext cx="8593666" cy="931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50334" y="121859"/>
            <a:ext cx="81084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Distribution Tab</a:t>
            </a:r>
            <a:endParaRPr lang="en-US" sz="4000" dirty="0"/>
          </a:p>
        </p:txBody>
      </p:sp>
      <p:sp>
        <p:nvSpPr>
          <p:cNvPr id="27" name="TextBox 26"/>
          <p:cNvSpPr txBox="1"/>
          <p:nvPr/>
        </p:nvSpPr>
        <p:spPr>
          <a:xfrm>
            <a:off x="453217" y="1897002"/>
            <a:ext cx="1746149" cy="830997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</a:rPr>
              <a:t>Mission has 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</a:rPr>
              <a:t>a dropdown for 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</a:rPr>
              <a:t>the 3 missions</a:t>
            </a:r>
            <a:endParaRPr lang="en-US" sz="1600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31" name="Straight Arrow Connector 30"/>
          <p:cNvCxnSpPr>
            <a:stCxn id="27" idx="2"/>
          </p:cNvCxnSpPr>
          <p:nvPr/>
        </p:nvCxnSpPr>
        <p:spPr>
          <a:xfrm>
            <a:off x="1326292" y="2727999"/>
            <a:ext cx="337751" cy="8060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465636" y="1069176"/>
            <a:ext cx="3309087" cy="58477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</a:rPr>
              <a:t>This section distributes the incentive cost by mission and unit</a:t>
            </a:r>
            <a:endParaRPr lang="en-US" sz="16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662616" y="370375"/>
            <a:ext cx="1848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…continued</a:t>
            </a:r>
            <a:endParaRPr lang="en-US" i="1" dirty="0"/>
          </a:p>
        </p:txBody>
      </p:sp>
      <p:sp>
        <p:nvSpPr>
          <p:cNvPr id="20" name="TextBox 19"/>
          <p:cNvSpPr txBox="1"/>
          <p:nvPr/>
        </p:nvSpPr>
        <p:spPr>
          <a:xfrm>
            <a:off x="6593756" y="107327"/>
            <a:ext cx="2475177" cy="30777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5">
                    <a:lumMod val="75000"/>
                  </a:schemeClr>
                </a:solidFill>
              </a:rPr>
              <a:t>Light Yellow </a:t>
            </a:r>
            <a:r>
              <a:rPr lang="en-US" sz="1400" b="1" dirty="0" smtClean="0">
                <a:solidFill>
                  <a:schemeClr val="accent5">
                    <a:lumMod val="75000"/>
                  </a:schemeClr>
                </a:solidFill>
              </a:rPr>
              <a:t>= data enterable</a:t>
            </a:r>
            <a:endParaRPr lang="en-US" sz="1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28338" y="1935548"/>
            <a:ext cx="2993638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</a:rPr>
              <a:t>Enter which unit will pay for the “estimated” incentives and the funding source for the incentive</a:t>
            </a:r>
            <a:endParaRPr lang="en-US" sz="1600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29" name="Straight Arrow Connector 28"/>
          <p:cNvCxnSpPr>
            <a:stCxn id="22" idx="2"/>
          </p:cNvCxnSpPr>
          <p:nvPr/>
        </p:nvCxnSpPr>
        <p:spPr>
          <a:xfrm flipH="1">
            <a:off x="4687331" y="2766545"/>
            <a:ext cx="1337826" cy="7078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2" idx="2"/>
          </p:cNvCxnSpPr>
          <p:nvPr/>
        </p:nvCxnSpPr>
        <p:spPr>
          <a:xfrm flipH="1">
            <a:off x="5379308" y="2766545"/>
            <a:ext cx="645849" cy="7078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111146" y="4347489"/>
            <a:ext cx="1746149" cy="830997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</a:rPr>
              <a:t>Enter in current FTE and changes to assignments</a:t>
            </a:r>
            <a:endParaRPr lang="en-US" sz="1600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38" name="Straight Arrow Connector 37"/>
          <p:cNvCxnSpPr>
            <a:stCxn id="37" idx="0"/>
          </p:cNvCxnSpPr>
          <p:nvPr/>
        </p:nvCxnSpPr>
        <p:spPr>
          <a:xfrm flipV="1">
            <a:off x="6984221" y="3912974"/>
            <a:ext cx="355693" cy="4345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37" idx="0"/>
          </p:cNvCxnSpPr>
          <p:nvPr/>
        </p:nvCxnSpPr>
        <p:spPr>
          <a:xfrm flipH="1" flipV="1">
            <a:off x="6755027" y="3912974"/>
            <a:ext cx="229194" cy="4345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326291" y="5530477"/>
            <a:ext cx="3361040" cy="830997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</a:rPr>
              <a:t>General sections to provide the JFR committee with more information as to the changes requested</a:t>
            </a:r>
            <a:endParaRPr lang="en-US" sz="1600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42" name="Straight Arrow Connector 41"/>
          <p:cNvCxnSpPr>
            <a:stCxn id="40" idx="0"/>
          </p:cNvCxnSpPr>
          <p:nvPr/>
        </p:nvCxnSpPr>
        <p:spPr>
          <a:xfrm flipH="1" flipV="1">
            <a:off x="2586681" y="5178487"/>
            <a:ext cx="420130" cy="3519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40" idx="0"/>
          </p:cNvCxnSpPr>
          <p:nvPr/>
        </p:nvCxnSpPr>
        <p:spPr>
          <a:xfrm flipH="1" flipV="1">
            <a:off x="2586681" y="4604951"/>
            <a:ext cx="420130" cy="9255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7438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2" grpId="0" animBg="1"/>
      <p:bldP spid="37" grpId="0" animBg="1"/>
      <p:bldP spid="4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550333" y="1095104"/>
            <a:ext cx="7992533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General Principles…continued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200" dirty="0"/>
              <a:t>Adding incremental faculty does not in itself generate additional teaching, administrative and clinical </a:t>
            </a:r>
            <a:r>
              <a:rPr lang="en-US" sz="2200" dirty="0" smtClean="0"/>
              <a:t>needs.  If the business plan is adding additional FTE/expense to COM, you will be required to provide evidence of additional teaching, research, or administrative needs within the COM.</a:t>
            </a:r>
          </a:p>
          <a:p>
            <a:r>
              <a:rPr lang="en-US" sz="2200" dirty="0"/>
              <a:t>	</a:t>
            </a:r>
            <a:r>
              <a:rPr lang="en-US" sz="2200" dirty="0" smtClean="0"/>
              <a:t>Note: replacing budget COM faculty is a valid concept</a:t>
            </a:r>
            <a:r>
              <a:rPr lang="en-US" sz="2200" dirty="0" smtClean="0">
                <a:sym typeface="Wingdings" panose="05000000000000000000" pitchFamily="2" charset="2"/>
              </a:rPr>
              <a:t></a:t>
            </a:r>
            <a:endParaRPr lang="en-US" sz="2200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22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200" dirty="0" smtClean="0"/>
              <a:t>In general, the addition of clinical inpatient assignments do not generate incremental revenue.  The business plan needs to outline how the collections are “incremental</a:t>
            </a:r>
            <a:r>
              <a:rPr lang="en-US" sz="2200" dirty="0"/>
              <a:t>”, or new revenue to the budget (expense should be fairly easy to show it is part of the budget</a:t>
            </a:r>
            <a:r>
              <a:rPr lang="en-US" sz="2200" dirty="0" smtClean="0"/>
              <a:t>).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22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200" dirty="0" smtClean="0"/>
              <a:t>JFRs should never create equity issues.  Equity concerns need to be addressed first before submission of a new faculty.</a:t>
            </a:r>
          </a:p>
        </p:txBody>
      </p:sp>
      <p:sp>
        <p:nvSpPr>
          <p:cNvPr id="3" name="Rectangle 2"/>
          <p:cNvSpPr/>
          <p:nvPr/>
        </p:nvSpPr>
        <p:spPr>
          <a:xfrm>
            <a:off x="550334" y="829736"/>
            <a:ext cx="8593666" cy="931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50334" y="121859"/>
            <a:ext cx="81084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JFR</a:t>
            </a:r>
            <a:r>
              <a:rPr lang="en-US" sz="4000" dirty="0" smtClean="0"/>
              <a:t> Business Plan Template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01733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073" y="1049297"/>
            <a:ext cx="10136815" cy="567829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0"/>
            <a:ext cx="9144000" cy="104929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50334" y="829736"/>
            <a:ext cx="8593666" cy="931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50334" y="121859"/>
            <a:ext cx="81084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Division Tab</a:t>
            </a:r>
            <a:endParaRPr lang="en-US" sz="4000" dirty="0"/>
          </a:p>
        </p:txBody>
      </p:sp>
      <p:sp>
        <p:nvSpPr>
          <p:cNvPr id="5" name="Right Arrow 4"/>
          <p:cNvSpPr/>
          <p:nvPr/>
        </p:nvSpPr>
        <p:spPr>
          <a:xfrm rot="5400000">
            <a:off x="1326291" y="5214556"/>
            <a:ext cx="1515759" cy="691978"/>
          </a:xfrm>
          <a:prstGeom prst="rightArrow">
            <a:avLst/>
          </a:prstGeom>
          <a:solidFill>
            <a:srgbClr val="FFC0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355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601" y="2284321"/>
            <a:ext cx="8436195" cy="530113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9572" y="2397210"/>
            <a:ext cx="2580044" cy="58477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</a:rPr>
              <a:t>First row will be the 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</a:rPr>
              <a:t>appointment action subject</a:t>
            </a:r>
            <a:endParaRPr lang="en-US" sz="1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50334" y="829736"/>
            <a:ext cx="8593666" cy="931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50334" y="121859"/>
            <a:ext cx="81084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Division </a:t>
            </a:r>
            <a:r>
              <a:rPr lang="en-US" sz="4000" dirty="0" smtClean="0"/>
              <a:t>Tab</a:t>
            </a:r>
            <a:endParaRPr lang="en-US" sz="4000" dirty="0"/>
          </a:p>
        </p:txBody>
      </p:sp>
      <p:sp>
        <p:nvSpPr>
          <p:cNvPr id="25" name="TextBox 24"/>
          <p:cNvSpPr txBox="1"/>
          <p:nvPr/>
        </p:nvSpPr>
        <p:spPr>
          <a:xfrm>
            <a:off x="5802095" y="1245234"/>
            <a:ext cx="2921000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</a:rPr>
              <a:t>These buttons expand additional rows or hide unused 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</a:rPr>
              <a:t>rows</a:t>
            </a:r>
            <a:endParaRPr lang="en-US" sz="1600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26" name="Straight Arrow Connector 25"/>
          <p:cNvCxnSpPr>
            <a:stCxn id="25" idx="2"/>
          </p:cNvCxnSpPr>
          <p:nvPr/>
        </p:nvCxnSpPr>
        <p:spPr>
          <a:xfrm flipH="1">
            <a:off x="6433751" y="1830009"/>
            <a:ext cx="828844" cy="5847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539725" y="5546576"/>
            <a:ext cx="1446803" cy="830997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</a:rPr>
              <a:t>Enter in prior 12 months of </a:t>
            </a:r>
            <a:r>
              <a:rPr lang="en-US" sz="1600" dirty="0" err="1" smtClean="0">
                <a:solidFill>
                  <a:schemeClr val="accent5">
                    <a:lumMod val="75000"/>
                  </a:schemeClr>
                </a:solidFill>
              </a:rPr>
              <a:t>wRVUs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</a:rPr>
              <a:t> here</a:t>
            </a:r>
            <a:endParaRPr lang="en-US" sz="1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6490" y="1114097"/>
            <a:ext cx="5065977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</a:rPr>
              <a:t>This tab’s aim </a:t>
            </a:r>
            <a:r>
              <a:rPr lang="en-US" sz="1600" b="1" dirty="0">
                <a:solidFill>
                  <a:schemeClr val="accent5">
                    <a:lumMod val="75000"/>
                  </a:schemeClr>
                </a:solidFill>
              </a:rPr>
              <a:t>to provide clear evidence that the current faculty working </a:t>
            </a:r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</a:rPr>
              <a:t>within the same subspecialty are paid equitably and are </a:t>
            </a:r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</a:rPr>
              <a:t>working at or beyond </a:t>
            </a:r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</a:rPr>
              <a:t>expectations</a:t>
            </a:r>
            <a:endParaRPr lang="en-US" sz="16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15" name="Straight Arrow Connector 14"/>
          <p:cNvCxnSpPr>
            <a:stCxn id="3" idx="3"/>
          </p:cNvCxnSpPr>
          <p:nvPr/>
        </p:nvCxnSpPr>
        <p:spPr>
          <a:xfrm>
            <a:off x="2779616" y="2689598"/>
            <a:ext cx="153054" cy="6316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25" idx="2"/>
          </p:cNvCxnSpPr>
          <p:nvPr/>
        </p:nvCxnSpPr>
        <p:spPr>
          <a:xfrm flipH="1">
            <a:off x="6919784" y="1830009"/>
            <a:ext cx="342811" cy="6248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l 1"/>
          <p:cNvSpPr/>
          <p:nvPr/>
        </p:nvSpPr>
        <p:spPr>
          <a:xfrm>
            <a:off x="6620939" y="2340202"/>
            <a:ext cx="531786" cy="44484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7229643" y="2240519"/>
            <a:ext cx="174614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Always unhide as you enter in divisional faculty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22" name="Right Brace 21"/>
          <p:cNvSpPr/>
          <p:nvPr/>
        </p:nvSpPr>
        <p:spPr>
          <a:xfrm rot="5400000">
            <a:off x="1289679" y="3960565"/>
            <a:ext cx="354227" cy="1832918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276491" y="5174846"/>
            <a:ext cx="2106762" cy="156966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>
                <a:solidFill>
                  <a:schemeClr val="accent5">
                    <a:lumMod val="75000"/>
                  </a:schemeClr>
                </a:solidFill>
              </a:rPr>
              <a:t>wRVU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</a:rPr>
              <a:t> and Comp Plan Specialty will be automatically filled in, however it can be updated by person if desired</a:t>
            </a:r>
            <a:endParaRPr lang="en-US" sz="1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81945" y="3660439"/>
            <a:ext cx="2350725" cy="830997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</a:rPr>
              <a:t>Select from the sub specialty benchmarks and MGMA and AAMC here</a:t>
            </a:r>
            <a:endParaRPr lang="en-US" sz="1600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31" name="Straight Arrow Connector 30"/>
          <p:cNvCxnSpPr>
            <a:stCxn id="30" idx="0"/>
          </p:cNvCxnSpPr>
          <p:nvPr/>
        </p:nvCxnSpPr>
        <p:spPr>
          <a:xfrm flipH="1" flipV="1">
            <a:off x="766119" y="3345109"/>
            <a:ext cx="991189" cy="3153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30" idx="0"/>
          </p:cNvCxnSpPr>
          <p:nvPr/>
        </p:nvCxnSpPr>
        <p:spPr>
          <a:xfrm flipH="1" flipV="1">
            <a:off x="1655805" y="3345109"/>
            <a:ext cx="101503" cy="3153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ight Brace 36"/>
          <p:cNvSpPr/>
          <p:nvPr/>
        </p:nvSpPr>
        <p:spPr>
          <a:xfrm rot="5400000">
            <a:off x="4317887" y="3905611"/>
            <a:ext cx="354227" cy="1290821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3849590" y="4877024"/>
            <a:ext cx="1290821" cy="830997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</a:rPr>
              <a:t>Enter in FTE assignment here</a:t>
            </a:r>
            <a:endParaRPr lang="en-US" sz="1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9" name="Right Brace 38"/>
          <p:cNvSpPr/>
          <p:nvPr/>
        </p:nvSpPr>
        <p:spPr>
          <a:xfrm rot="5400000">
            <a:off x="5507032" y="3721997"/>
            <a:ext cx="367055" cy="646127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5193011" y="4338415"/>
            <a:ext cx="1066256" cy="1077218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</a:rPr>
              <a:t>Enter in salary and incentive here</a:t>
            </a:r>
            <a:endParaRPr lang="en-US" sz="1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1" name="Right Brace 40"/>
          <p:cNvSpPr/>
          <p:nvPr/>
        </p:nvSpPr>
        <p:spPr>
          <a:xfrm rot="5400000">
            <a:off x="8044736" y="4957331"/>
            <a:ext cx="367055" cy="440370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6593756" y="107327"/>
            <a:ext cx="2475177" cy="30777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5">
                    <a:lumMod val="75000"/>
                  </a:schemeClr>
                </a:solidFill>
              </a:rPr>
              <a:t>Light Yellow </a:t>
            </a:r>
            <a:r>
              <a:rPr lang="en-US" sz="1400" b="1" dirty="0" smtClean="0">
                <a:solidFill>
                  <a:schemeClr val="accent5">
                    <a:lumMod val="75000"/>
                  </a:schemeClr>
                </a:solidFill>
              </a:rPr>
              <a:t>= data enterable</a:t>
            </a:r>
            <a:endParaRPr lang="en-US" sz="1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6106019" y="2363788"/>
            <a:ext cx="531786" cy="44484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4204940" y="2221381"/>
            <a:ext cx="174614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Once complete, always push the “hide” button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667999" y="5522086"/>
            <a:ext cx="982964" cy="1077218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</a:rPr>
              <a:t>Enter divisional faculty here</a:t>
            </a:r>
            <a:endParaRPr lang="en-US" sz="1600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48" name="Straight Arrow Connector 47"/>
          <p:cNvCxnSpPr>
            <a:stCxn id="46" idx="0"/>
          </p:cNvCxnSpPr>
          <p:nvPr/>
        </p:nvCxnSpPr>
        <p:spPr>
          <a:xfrm flipH="1" flipV="1">
            <a:off x="2586681" y="4604951"/>
            <a:ext cx="572800" cy="9171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3069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5" grpId="0" animBg="1"/>
      <p:bldP spid="16" grpId="0" animBg="1"/>
      <p:bldP spid="2" grpId="0" animBg="1"/>
      <p:bldP spid="20" grpId="0" animBg="1"/>
      <p:bldP spid="22" grpId="0" animBg="1"/>
      <p:bldP spid="27" grpId="0" animBg="1"/>
      <p:bldP spid="30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4" grpId="0" animBg="1"/>
      <p:bldP spid="45" grpId="0" animBg="1"/>
      <p:bldP spid="4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900" y="369845"/>
            <a:ext cx="8436195" cy="530113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224273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300151" y="3643577"/>
            <a:ext cx="2222353" cy="1077218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</a:rPr>
              <a:t>Allows us to see the competitiveness of the division’s compensation structure</a:t>
            </a:r>
            <a:endParaRPr lang="en-US" sz="1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50334" y="829736"/>
            <a:ext cx="8593666" cy="931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50334" y="121859"/>
            <a:ext cx="81084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Division </a:t>
            </a:r>
            <a:r>
              <a:rPr lang="en-US" sz="4000" dirty="0" smtClean="0"/>
              <a:t>Tab</a:t>
            </a:r>
            <a:endParaRPr lang="en-US" sz="4000" dirty="0"/>
          </a:p>
        </p:txBody>
      </p:sp>
      <p:sp>
        <p:nvSpPr>
          <p:cNvPr id="14" name="TextBox 13"/>
          <p:cNvSpPr txBox="1"/>
          <p:nvPr/>
        </p:nvSpPr>
        <p:spPr>
          <a:xfrm>
            <a:off x="276490" y="1114097"/>
            <a:ext cx="5065977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</a:rPr>
              <a:t>This tab’s aim </a:t>
            </a:r>
            <a:r>
              <a:rPr lang="en-US" sz="1600" b="1" dirty="0">
                <a:solidFill>
                  <a:schemeClr val="accent5">
                    <a:lumMod val="75000"/>
                  </a:schemeClr>
                </a:solidFill>
              </a:rPr>
              <a:t>to provide clear evidence that the current faculty working </a:t>
            </a:r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</a:rPr>
              <a:t>within the same subspecialty are paid equitably and are </a:t>
            </a:r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</a:rPr>
              <a:t>working at or beyond </a:t>
            </a:r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</a:rPr>
              <a:t>expectations</a:t>
            </a:r>
            <a:endParaRPr lang="en-US" sz="16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72561" y="5828641"/>
            <a:ext cx="3627590" cy="830997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</a:rPr>
              <a:t>Add any comments needed to explain compensation variances or productivity variances</a:t>
            </a:r>
            <a:endParaRPr lang="en-US" sz="1600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34" name="Straight Arrow Connector 33"/>
          <p:cNvCxnSpPr>
            <a:stCxn id="30" idx="0"/>
          </p:cNvCxnSpPr>
          <p:nvPr/>
        </p:nvCxnSpPr>
        <p:spPr>
          <a:xfrm flipV="1">
            <a:off x="2486356" y="5513311"/>
            <a:ext cx="580246" cy="3153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766822" y="3073730"/>
            <a:ext cx="2222353" cy="830997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</a:rPr>
              <a:t>Allows us to see the relative clinical 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</a:rPr>
              <a:t>capacity of the current faculty</a:t>
            </a:r>
            <a:endParaRPr lang="en-US" sz="1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662616" y="370375"/>
            <a:ext cx="1848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…continued</a:t>
            </a:r>
            <a:endParaRPr lang="en-US" i="1" dirty="0"/>
          </a:p>
        </p:txBody>
      </p:sp>
      <p:sp>
        <p:nvSpPr>
          <p:cNvPr id="32" name="TextBox 31"/>
          <p:cNvSpPr txBox="1"/>
          <p:nvPr/>
        </p:nvSpPr>
        <p:spPr>
          <a:xfrm>
            <a:off x="6593756" y="107327"/>
            <a:ext cx="2475177" cy="30777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5">
                    <a:lumMod val="75000"/>
                  </a:schemeClr>
                </a:solidFill>
              </a:rPr>
              <a:t>Light Yellow </a:t>
            </a:r>
            <a:r>
              <a:rPr lang="en-US" sz="1400" b="1" dirty="0" smtClean="0">
                <a:solidFill>
                  <a:schemeClr val="accent5">
                    <a:lumMod val="75000"/>
                  </a:schemeClr>
                </a:solidFill>
              </a:rPr>
              <a:t>= data enterable</a:t>
            </a:r>
            <a:endParaRPr lang="en-US" sz="1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441989" y="5033319"/>
            <a:ext cx="988541" cy="3624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8303741" y="5107459"/>
            <a:ext cx="519679" cy="19770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453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0" grpId="0" animBg="1"/>
      <p:bldP spid="28" grpId="0" animBg="1"/>
      <p:bldP spid="8" grpId="0" animBg="1"/>
      <p:bldP spid="3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550334" y="829736"/>
            <a:ext cx="8593666" cy="931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50334" y="121859"/>
            <a:ext cx="81084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JFR</a:t>
            </a:r>
            <a:r>
              <a:rPr lang="en-US" sz="4000" dirty="0" smtClean="0"/>
              <a:t> Committee will Review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550334" y="961901"/>
            <a:ext cx="7668779" cy="372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The committee will review the first two tabs (Summary and </a:t>
            </a:r>
            <a:r>
              <a:rPr lang="en-US" b="1" dirty="0" err="1" smtClean="0"/>
              <a:t>Proforma</a:t>
            </a:r>
            <a:r>
              <a:rPr lang="en-US" b="1" dirty="0" smtClean="0"/>
              <a:t>)</a:t>
            </a:r>
            <a:endParaRPr lang="en-US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334" y="1537622"/>
            <a:ext cx="3589406" cy="5020794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4723" y="1537622"/>
            <a:ext cx="4384562" cy="1418522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8256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9840114">
            <a:off x="3132665" y="2834905"/>
            <a:ext cx="3225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The end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2573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218" y="475802"/>
            <a:ext cx="11215960" cy="613418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0"/>
            <a:ext cx="9144000" cy="202038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550334" y="1095104"/>
            <a:ext cx="79078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General Principles…continued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dirty="0" smtClean="0"/>
              <a:t>The template is organized by tab…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550334" y="829736"/>
            <a:ext cx="8593666" cy="931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50334" y="121859"/>
            <a:ext cx="81084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JFR</a:t>
            </a:r>
            <a:r>
              <a:rPr lang="en-US" sz="4000" dirty="0" smtClean="0"/>
              <a:t> Business Plan Template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6777744" y="2779144"/>
            <a:ext cx="190064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Yellow are data entry tabs</a:t>
            </a:r>
          </a:p>
          <a:p>
            <a:endParaRPr lang="en-US" dirty="0"/>
          </a:p>
          <a:p>
            <a:r>
              <a:rPr lang="en-US" b="1" dirty="0" smtClean="0"/>
              <a:t>Blue are </a:t>
            </a:r>
            <a:r>
              <a:rPr lang="en-US" b="1" dirty="0" err="1" smtClean="0"/>
              <a:t>JFR</a:t>
            </a:r>
            <a:r>
              <a:rPr lang="en-US" b="1" dirty="0" smtClean="0"/>
              <a:t> Committee tabs</a:t>
            </a:r>
          </a:p>
          <a:p>
            <a:endParaRPr lang="en-US" dirty="0"/>
          </a:p>
          <a:p>
            <a:r>
              <a:rPr lang="en-US" b="1" dirty="0" smtClean="0"/>
              <a:t>Green is a blank Dean’s Commitment tab</a:t>
            </a:r>
            <a:endParaRPr lang="en-US" b="1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6705600" y="3499348"/>
            <a:ext cx="19531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705600" y="4331017"/>
            <a:ext cx="19531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619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334" y="1134534"/>
            <a:ext cx="2486463" cy="550756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50334" y="829736"/>
            <a:ext cx="8593666" cy="931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50334" y="121859"/>
            <a:ext cx="81084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Error Tab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3927254" y="1953993"/>
            <a:ext cx="3540346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</a:rPr>
              <a:t>This tab helps to keep a running total of the data entry errors within the whole business plan template.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27254" y="3085310"/>
            <a:ext cx="3540346" cy="33855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</a:rPr>
              <a:t>There is a separate section for each tab.</a:t>
            </a:r>
            <a:endParaRPr lang="en-US" sz="1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27254" y="5055631"/>
            <a:ext cx="3540346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</a:rPr>
              <a:t>We’ll keep adding errors checks as we find common mistakes.</a:t>
            </a:r>
            <a:endParaRPr lang="en-US" sz="1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27254" y="3888318"/>
            <a:ext cx="3540346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</a:rPr>
              <a:t>When 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</a:rPr>
              <a:t>you get to zero that does not mean everything is 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</a:rPr>
              <a:t>accurate, 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</a:rPr>
              <a:t>just that you have filled in the 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</a:rPr>
              <a:t>boxes.</a:t>
            </a:r>
            <a:endParaRPr lang="en-US" sz="16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162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267" y="2330134"/>
            <a:ext cx="8258035" cy="288294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489569" y="5376462"/>
            <a:ext cx="1460686" cy="138499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accent5">
                    <a:lumMod val="75000"/>
                  </a:schemeClr>
                </a:solidFill>
              </a:rPr>
              <a:t>“Assis, Assoc, Prof”: use when you are not sure of the rank (pulls Assoc Benchmarks)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148649" y="5376462"/>
            <a:ext cx="1562423" cy="116955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</a:rPr>
              <a:t>Position Budgeted?: </a:t>
            </a:r>
            <a:r>
              <a:rPr lang="en-US" sz="1400" dirty="0">
                <a:solidFill>
                  <a:schemeClr val="accent5">
                    <a:lumMod val="75000"/>
                  </a:schemeClr>
                </a:solidFill>
              </a:rPr>
              <a:t>this must be accurate or it will be sent back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797915" y="5539395"/>
            <a:ext cx="2276751" cy="9541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accent5">
                    <a:lumMod val="75000"/>
                  </a:schemeClr>
                </a:solidFill>
              </a:rPr>
              <a:t>This statement should be short and </a:t>
            </a:r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</a:rPr>
              <a:t>sweet.  Long wordy justification are less likely to be read.</a:t>
            </a:r>
            <a:endParaRPr lang="en-US" sz="1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351" y="5376462"/>
            <a:ext cx="1260623" cy="138499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</a:rPr>
              <a:t>Weekly hours can be adjusted.  Just indicate “why” in the box provided</a:t>
            </a:r>
            <a:endParaRPr lang="en-US" sz="1400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7" name="Straight Arrow Connector 6"/>
          <p:cNvCxnSpPr>
            <a:stCxn id="6" idx="0"/>
          </p:cNvCxnSpPr>
          <p:nvPr/>
        </p:nvCxnSpPr>
        <p:spPr>
          <a:xfrm flipV="1">
            <a:off x="691663" y="3912974"/>
            <a:ext cx="942795" cy="14634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3" idx="0"/>
          </p:cNvCxnSpPr>
          <p:nvPr/>
        </p:nvCxnSpPr>
        <p:spPr>
          <a:xfrm flipH="1" flipV="1">
            <a:off x="4010274" y="3352686"/>
            <a:ext cx="209638" cy="20237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4" idx="0"/>
          </p:cNvCxnSpPr>
          <p:nvPr/>
        </p:nvCxnSpPr>
        <p:spPr>
          <a:xfrm flipH="1" flipV="1">
            <a:off x="3936219" y="3912974"/>
            <a:ext cx="1993642" cy="14634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0"/>
          </p:cNvCxnSpPr>
          <p:nvPr/>
        </p:nvCxnSpPr>
        <p:spPr>
          <a:xfrm flipV="1">
            <a:off x="5929861" y="3912974"/>
            <a:ext cx="917654" cy="14634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5" idx="0"/>
          </p:cNvCxnSpPr>
          <p:nvPr/>
        </p:nvCxnSpPr>
        <p:spPr>
          <a:xfrm flipH="1" flipV="1">
            <a:off x="7110399" y="4824791"/>
            <a:ext cx="825892" cy="7146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550334" y="829736"/>
            <a:ext cx="8593666" cy="931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50334" y="121859"/>
            <a:ext cx="81084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Compensation Tab</a:t>
            </a:r>
            <a:endParaRPr lang="en-US" sz="4000" dirty="0"/>
          </a:p>
        </p:txBody>
      </p:sp>
      <p:sp>
        <p:nvSpPr>
          <p:cNvPr id="25" name="TextBox 24"/>
          <p:cNvSpPr txBox="1"/>
          <p:nvPr/>
        </p:nvSpPr>
        <p:spPr>
          <a:xfrm>
            <a:off x="753533" y="1283138"/>
            <a:ext cx="2773029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</a:rPr>
              <a:t>Each tab has data entry “error” counts to help ensure the template if fully completed</a:t>
            </a:r>
            <a:endParaRPr lang="en-US" sz="1600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26" name="Straight Arrow Connector 25"/>
          <p:cNvCxnSpPr>
            <a:stCxn id="25" idx="2"/>
          </p:cNvCxnSpPr>
          <p:nvPr/>
        </p:nvCxnSpPr>
        <p:spPr>
          <a:xfrm flipH="1">
            <a:off x="856735" y="2114135"/>
            <a:ext cx="1283313" cy="5934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919134" y="1188740"/>
            <a:ext cx="3856762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</a:rPr>
              <a:t>All faculty positions should always complete the </a:t>
            </a:r>
            <a:r>
              <a:rPr lang="en-US" sz="1600" dirty="0" err="1" smtClean="0">
                <a:solidFill>
                  <a:schemeClr val="accent5">
                    <a:lumMod val="75000"/>
                  </a:schemeClr>
                </a:solidFill>
              </a:rPr>
              <a:t>AAMC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</a:rPr>
              <a:t> specialty and degree.  </a:t>
            </a:r>
            <a:r>
              <a:rPr lang="en-US" sz="1600" dirty="0" err="1" smtClean="0">
                <a:solidFill>
                  <a:schemeClr val="accent5">
                    <a:lumMod val="75000"/>
                  </a:schemeClr>
                </a:solidFill>
              </a:rPr>
              <a:t>MGMA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</a:rPr>
              <a:t> should be filled out when clinical faculty.</a:t>
            </a:r>
            <a:endParaRPr lang="en-US" sz="1600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30" name="Straight Arrow Connector 29"/>
          <p:cNvCxnSpPr>
            <a:stCxn id="29" idx="2"/>
          </p:cNvCxnSpPr>
          <p:nvPr/>
        </p:nvCxnSpPr>
        <p:spPr>
          <a:xfrm>
            <a:off x="6847515" y="2019737"/>
            <a:ext cx="196752" cy="13329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584859" y="5376462"/>
            <a:ext cx="1679154" cy="138499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</a:rPr>
              <a:t>If you have an existing Dean’s Commitment, you don’t have to fill out the Dean’s Commitment Form.</a:t>
            </a:r>
            <a:endParaRPr lang="en-US" sz="1400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34" name="Straight Arrow Connector 33"/>
          <p:cNvCxnSpPr>
            <a:stCxn id="31" idx="0"/>
          </p:cNvCxnSpPr>
          <p:nvPr/>
        </p:nvCxnSpPr>
        <p:spPr>
          <a:xfrm flipV="1">
            <a:off x="2424436" y="5213080"/>
            <a:ext cx="63391" cy="1633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08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29" grpId="0" animBg="1"/>
      <p:bldP spid="3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861" y="2135115"/>
            <a:ext cx="8201289" cy="328213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17797" y="5503462"/>
            <a:ext cx="1917033" cy="116955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</a:rPr>
              <a:t>Selecting the total FTE and the VA 8ths will Auto calculated the split between the VA and </a:t>
            </a:r>
            <a:r>
              <a:rPr lang="en-US" sz="1400" dirty="0" err="1" smtClean="0">
                <a:solidFill>
                  <a:schemeClr val="accent5">
                    <a:lumMod val="75000"/>
                  </a:schemeClr>
                </a:solidFill>
              </a:rPr>
              <a:t>UAMS</a:t>
            </a:r>
            <a:endParaRPr lang="en-US" sz="1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57450" y="5503462"/>
            <a:ext cx="1889123" cy="116955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</a:rPr>
              <a:t>If the Department uses specialty association benchmarks for salary and </a:t>
            </a:r>
            <a:r>
              <a:rPr lang="en-US" sz="1400" dirty="0" err="1" smtClean="0">
                <a:solidFill>
                  <a:schemeClr val="accent5">
                    <a:lumMod val="75000"/>
                  </a:schemeClr>
                </a:solidFill>
              </a:rPr>
              <a:t>wRVU</a:t>
            </a:r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</a:rPr>
              <a:t>, please enter them here</a:t>
            </a:r>
            <a:endParaRPr lang="en-US" sz="1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8351" y="5503462"/>
            <a:ext cx="1840199" cy="116955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accent5">
                    <a:lumMod val="75000"/>
                  </a:schemeClr>
                </a:solidFill>
              </a:rPr>
              <a:t>This statement should be short and sweet.  Long wordy justification are less likely to be read.</a:t>
            </a:r>
          </a:p>
        </p:txBody>
      </p:sp>
      <p:cxnSp>
        <p:nvCxnSpPr>
          <p:cNvPr id="7" name="Straight Arrow Connector 6"/>
          <p:cNvCxnSpPr>
            <a:stCxn id="6" idx="0"/>
          </p:cNvCxnSpPr>
          <p:nvPr/>
        </p:nvCxnSpPr>
        <p:spPr>
          <a:xfrm flipV="1">
            <a:off x="1108451" y="4923452"/>
            <a:ext cx="15914" cy="5800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4" idx="0"/>
          </p:cNvCxnSpPr>
          <p:nvPr/>
        </p:nvCxnSpPr>
        <p:spPr>
          <a:xfrm flipV="1">
            <a:off x="5102012" y="4275438"/>
            <a:ext cx="535083" cy="12280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0"/>
          </p:cNvCxnSpPr>
          <p:nvPr/>
        </p:nvCxnSpPr>
        <p:spPr>
          <a:xfrm flipV="1">
            <a:off x="5102012" y="5008605"/>
            <a:ext cx="535083" cy="4948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550334" y="829736"/>
            <a:ext cx="8593666" cy="931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50334" y="121859"/>
            <a:ext cx="81084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Compensation Tab</a:t>
            </a:r>
            <a:endParaRPr lang="en-US" sz="4000" dirty="0"/>
          </a:p>
        </p:txBody>
      </p:sp>
      <p:sp>
        <p:nvSpPr>
          <p:cNvPr id="25" name="TextBox 24"/>
          <p:cNvSpPr txBox="1"/>
          <p:nvPr/>
        </p:nvSpPr>
        <p:spPr>
          <a:xfrm>
            <a:off x="769035" y="1288215"/>
            <a:ext cx="2773029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</a:rPr>
              <a:t>Adjust the fringe to reflect the best estimate of the position</a:t>
            </a:r>
            <a:endParaRPr lang="en-US" sz="1400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26" name="Straight Arrow Connector 25"/>
          <p:cNvCxnSpPr>
            <a:stCxn id="25" idx="2"/>
          </p:cNvCxnSpPr>
          <p:nvPr/>
        </p:nvCxnSpPr>
        <p:spPr>
          <a:xfrm flipH="1">
            <a:off x="1608668" y="1811435"/>
            <a:ext cx="546882" cy="13669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3" idx="0"/>
          </p:cNvCxnSpPr>
          <p:nvPr/>
        </p:nvCxnSpPr>
        <p:spPr>
          <a:xfrm flipH="1" flipV="1">
            <a:off x="2894642" y="3505200"/>
            <a:ext cx="181672" cy="19982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954959" y="288225"/>
            <a:ext cx="1703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…continued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115034" y="5503462"/>
            <a:ext cx="1748669" cy="116955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</a:rPr>
              <a:t>All JFRs require Dept to validate that the JFR will not create equity issues with current faculty</a:t>
            </a:r>
            <a:endParaRPr lang="en-US" sz="1400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30" name="Straight Arrow Connector 29"/>
          <p:cNvCxnSpPr>
            <a:stCxn id="29" idx="0"/>
          </p:cNvCxnSpPr>
          <p:nvPr/>
        </p:nvCxnSpPr>
        <p:spPr>
          <a:xfrm flipV="1">
            <a:off x="6989369" y="5198076"/>
            <a:ext cx="942795" cy="3053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7932165" y="5503461"/>
            <a:ext cx="1137694" cy="9541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</a:rPr>
              <a:t>Indicate the stage of the salary negotiation</a:t>
            </a:r>
            <a:endParaRPr lang="en-US" sz="1400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 flipH="1" flipV="1">
            <a:off x="8084564" y="5350476"/>
            <a:ext cx="392171" cy="1529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0997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25" grpId="0" animBg="1"/>
      <p:bldP spid="29" grpId="0" animBg="1"/>
      <p:bldP spid="3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550334" y="829736"/>
            <a:ext cx="8593666" cy="931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50334" y="121859"/>
            <a:ext cx="81084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Compensation Tab</a:t>
            </a:r>
            <a:endParaRPr lang="en-US" sz="4000" dirty="0"/>
          </a:p>
        </p:txBody>
      </p:sp>
      <p:sp>
        <p:nvSpPr>
          <p:cNvPr id="25" name="TextBox 24"/>
          <p:cNvSpPr txBox="1"/>
          <p:nvPr/>
        </p:nvSpPr>
        <p:spPr>
          <a:xfrm>
            <a:off x="771054" y="1079831"/>
            <a:ext cx="3301413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</a:rPr>
              <a:t>Enter which unit will pay for the “estimated” incentives and the funding source for the incentive</a:t>
            </a:r>
            <a:endParaRPr lang="en-US" sz="1600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26" name="Straight Arrow Connector 25"/>
          <p:cNvCxnSpPr>
            <a:stCxn id="25" idx="2"/>
          </p:cNvCxnSpPr>
          <p:nvPr/>
        </p:nvCxnSpPr>
        <p:spPr>
          <a:xfrm>
            <a:off x="2421761" y="1910828"/>
            <a:ext cx="33573" cy="9187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954959" y="288225"/>
            <a:ext cx="1703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…continued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118" y="2575501"/>
            <a:ext cx="8318678" cy="1068576"/>
          </a:xfrm>
          <a:prstGeom prst="rect">
            <a:avLst/>
          </a:prstGeom>
        </p:spPr>
      </p:pic>
      <p:cxnSp>
        <p:nvCxnSpPr>
          <p:cNvPr id="18" name="Straight Arrow Connector 17"/>
          <p:cNvCxnSpPr>
            <a:stCxn id="25" idx="2"/>
          </p:cNvCxnSpPr>
          <p:nvPr/>
        </p:nvCxnSpPr>
        <p:spPr>
          <a:xfrm>
            <a:off x="2421761" y="1910828"/>
            <a:ext cx="609306" cy="9187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860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351" y="2351372"/>
            <a:ext cx="8262318" cy="2284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27603" y="5063376"/>
            <a:ext cx="2622583" cy="107721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</a:rPr>
              <a:t>This section is only for modeling purposes.  This allows you to use hours to help define the FTE</a:t>
            </a:r>
            <a:endParaRPr lang="en-US" sz="1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15202" y="5063376"/>
            <a:ext cx="1185331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</a:rPr>
              <a:t>Enter the assigned FTE by year</a:t>
            </a:r>
            <a:endParaRPr lang="en-US" sz="1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50334" y="829736"/>
            <a:ext cx="8593666" cy="931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50334" y="121859"/>
            <a:ext cx="81084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Assignment Tab</a:t>
            </a:r>
            <a:endParaRPr lang="en-US" sz="4000" dirty="0"/>
          </a:p>
        </p:txBody>
      </p:sp>
      <p:sp>
        <p:nvSpPr>
          <p:cNvPr id="25" name="TextBox 24"/>
          <p:cNvSpPr txBox="1"/>
          <p:nvPr/>
        </p:nvSpPr>
        <p:spPr>
          <a:xfrm>
            <a:off x="753534" y="1283138"/>
            <a:ext cx="2201333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</a:rPr>
              <a:t>Each mission area has a dropdown for recognized assignments</a:t>
            </a:r>
            <a:endParaRPr lang="en-US" sz="1600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26" name="Straight Arrow Connector 25"/>
          <p:cNvCxnSpPr>
            <a:stCxn id="25" idx="2"/>
          </p:cNvCxnSpPr>
          <p:nvPr/>
        </p:nvCxnSpPr>
        <p:spPr>
          <a:xfrm flipH="1">
            <a:off x="753534" y="2114135"/>
            <a:ext cx="1100667" cy="12385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808721" y="1175060"/>
            <a:ext cx="3371012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</a:rPr>
              <a:t>The Assignment tab “distributes” the salary to the funding unit (i.e. ICE, COM, ACH, Institutes, or Other)</a:t>
            </a:r>
            <a:endParaRPr lang="en-US" sz="1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3" name="Right Brace 12"/>
          <p:cNvSpPr/>
          <p:nvPr/>
        </p:nvSpPr>
        <p:spPr>
          <a:xfrm rot="5400000">
            <a:off x="3761836" y="3307327"/>
            <a:ext cx="339449" cy="309274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5357384" y="5063376"/>
            <a:ext cx="1746149" cy="107721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</a:rPr>
              <a:t>Enter which unit will pay for the “assignment” and the funding source</a:t>
            </a:r>
            <a:endParaRPr lang="en-US" sz="1600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28" name="Straight Arrow Connector 27"/>
          <p:cNvCxnSpPr>
            <a:stCxn id="27" idx="0"/>
          </p:cNvCxnSpPr>
          <p:nvPr/>
        </p:nvCxnSpPr>
        <p:spPr>
          <a:xfrm flipH="1" flipV="1">
            <a:off x="6163733" y="4683974"/>
            <a:ext cx="66726" cy="3794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7" idx="0"/>
          </p:cNvCxnSpPr>
          <p:nvPr/>
        </p:nvCxnSpPr>
        <p:spPr>
          <a:xfrm flipH="1" flipV="1">
            <a:off x="5689601" y="4683974"/>
            <a:ext cx="540858" cy="3794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ight Brace 39"/>
          <p:cNvSpPr/>
          <p:nvPr/>
        </p:nvSpPr>
        <p:spPr>
          <a:xfrm rot="5400000">
            <a:off x="7708976" y="4146483"/>
            <a:ext cx="339449" cy="139793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366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25" grpId="0" animBg="1"/>
      <p:bldP spid="13" grpId="0" animBg="1"/>
      <p:bldP spid="27" grpId="0" animBg="1"/>
      <p:bldP spid="4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623</TotalTime>
  <Words>1631</Words>
  <Application>Microsoft Office PowerPoint</Application>
  <PresentationFormat>On-screen Show (4:3)</PresentationFormat>
  <Paragraphs>199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9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UAMS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Nuttall, Richard M</dc:creator>
  <cp:lastModifiedBy>Richard Nuttall</cp:lastModifiedBy>
  <cp:revision>41</cp:revision>
  <cp:lastPrinted>2015-11-10T13:11:10Z</cp:lastPrinted>
  <dcterms:created xsi:type="dcterms:W3CDTF">2015-11-10T12:55:28Z</dcterms:created>
  <dcterms:modified xsi:type="dcterms:W3CDTF">2016-08-16T18:51:10Z</dcterms:modified>
</cp:coreProperties>
</file>